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9" r:id="rId1"/>
  </p:sldMasterIdLst>
  <p:notesMasterIdLst>
    <p:notesMasterId r:id="rId18"/>
  </p:notesMasterIdLst>
  <p:sldIdLst>
    <p:sldId id="291" r:id="rId2"/>
    <p:sldId id="307" r:id="rId3"/>
    <p:sldId id="295" r:id="rId4"/>
    <p:sldId id="308" r:id="rId5"/>
    <p:sldId id="306" r:id="rId6"/>
    <p:sldId id="300" r:id="rId7"/>
    <p:sldId id="301" r:id="rId8"/>
    <p:sldId id="309" r:id="rId9"/>
    <p:sldId id="303" r:id="rId10"/>
    <p:sldId id="293" r:id="rId11"/>
    <p:sldId id="302" r:id="rId12"/>
    <p:sldId id="310" r:id="rId13"/>
    <p:sldId id="304" r:id="rId14"/>
    <p:sldId id="298" r:id="rId15"/>
    <p:sldId id="305" r:id="rId16"/>
    <p:sldId id="29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FCF93423-4928-49DD-88AD-C3200D7C3783}">
          <p14:sldIdLst>
            <p14:sldId id="291"/>
            <p14:sldId id="307"/>
            <p14:sldId id="295"/>
            <p14:sldId id="308"/>
            <p14:sldId id="306"/>
            <p14:sldId id="300"/>
            <p14:sldId id="301"/>
            <p14:sldId id="309"/>
            <p14:sldId id="303"/>
            <p14:sldId id="293"/>
            <p14:sldId id="302"/>
            <p14:sldId id="310"/>
            <p14:sldId id="304"/>
            <p14:sldId id="298"/>
            <p14:sldId id="305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00"/>
    <a:srgbClr val="C00000"/>
    <a:srgbClr val="BFC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7" autoAdjust="0"/>
    <p:restoredTop sz="68699" autoAdjust="0"/>
  </p:normalViewPr>
  <p:slideViewPr>
    <p:cSldViewPr snapToGrid="0">
      <p:cViewPr varScale="1">
        <p:scale>
          <a:sx n="77" d="100"/>
          <a:sy n="77" d="100"/>
        </p:scale>
        <p:origin x="1410" y="78"/>
      </p:cViewPr>
      <p:guideLst/>
    </p:cSldViewPr>
  </p:slideViewPr>
  <p:outlineViewPr>
    <p:cViewPr>
      <p:scale>
        <a:sx n="50" d="100"/>
        <a:sy n="50" d="100"/>
      </p:scale>
      <p:origin x="0" y="-426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6B703-73EA-4F52-ACAD-B14FDC31B464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E1836-2370-4D40-88A4-58E7A669B6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343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Good morning everybody. </a:t>
            </a:r>
          </a:p>
          <a:p>
            <a:endParaRPr lang="en-US" noProof="0" dirty="0"/>
          </a:p>
          <a:p>
            <a:r>
              <a:rPr lang="en-US" noProof="0" dirty="0"/>
              <a:t>I’m here to present you our work about a new method to acquire the reflectance in-situ,</a:t>
            </a:r>
            <a:r>
              <a:rPr lang="en-US" baseline="0" noProof="0" dirty="0"/>
              <a:t> in another words, a </a:t>
            </a:r>
            <a:r>
              <a:rPr lang="en-US" sz="1200" noProof="0" dirty="0"/>
              <a:t>portable SVBRDF acquisition method.</a:t>
            </a:r>
          </a:p>
          <a:p>
            <a:endParaRPr lang="en-US" sz="1200" noProof="0" dirty="0"/>
          </a:p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E1836-2370-4D40-88A4-58E7A669B67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724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E1836-2370-4D40-88A4-58E7A669B67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993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3e </a:t>
            </a:r>
            <a:r>
              <a:rPr lang="en-US" dirty="0" err="1"/>
              <a:t>colonne</a:t>
            </a:r>
            <a:r>
              <a:rPr lang="en-US" dirty="0"/>
              <a:t> : slide </a:t>
            </a:r>
            <a:r>
              <a:rPr lang="en-US" dirty="0" err="1"/>
              <a:t>supplémentaire</a:t>
            </a:r>
            <a:endParaRPr lang="en-US" dirty="0"/>
          </a:p>
          <a:p>
            <a:r>
              <a:rPr lang="en-US" dirty="0" err="1"/>
              <a:t>Ecarter</a:t>
            </a:r>
            <a:r>
              <a:rPr lang="en-US" baseline="0" dirty="0"/>
              <a:t> </a:t>
            </a:r>
            <a:r>
              <a:rPr lang="en-US" baseline="0" dirty="0" err="1"/>
              <a:t>chaque</a:t>
            </a:r>
            <a:r>
              <a:rPr lang="en-US" baseline="0" dirty="0"/>
              <a:t> </a:t>
            </a:r>
            <a:r>
              <a:rPr lang="en-US" baseline="0" dirty="0" err="1"/>
              <a:t>ligne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Zoom sur les </a:t>
            </a:r>
            <a:r>
              <a:rPr lang="en-US" baseline="0" dirty="0" err="1"/>
              <a:t>trucs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montrer</a:t>
            </a:r>
            <a:r>
              <a:rPr lang="en-US" baseline="0" dirty="0"/>
              <a:t> + </a:t>
            </a:r>
            <a:r>
              <a:rPr lang="en-US" baseline="0" dirty="0" err="1"/>
              <a:t>écrire</a:t>
            </a:r>
            <a:r>
              <a:rPr lang="en-US" baseline="0" dirty="0"/>
              <a:t> les mots</a:t>
            </a:r>
          </a:p>
          <a:p>
            <a:endParaRPr lang="en-US" baseline="0" dirty="0"/>
          </a:p>
          <a:p>
            <a:r>
              <a:rPr lang="en-US" baseline="0" dirty="0" err="1"/>
              <a:t>Infos</a:t>
            </a:r>
            <a:r>
              <a:rPr lang="en-US" baseline="0" dirty="0"/>
              <a:t> de </a:t>
            </a:r>
            <a:r>
              <a:rPr lang="en-US" baseline="0" dirty="0" err="1"/>
              <a:t>chaque</a:t>
            </a:r>
            <a:r>
              <a:rPr lang="en-US" baseline="0" dirty="0"/>
              <a:t> </a:t>
            </a:r>
            <a:r>
              <a:rPr lang="en-US" baseline="0" dirty="0" err="1"/>
              <a:t>colonne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haut</a:t>
            </a:r>
          </a:p>
          <a:p>
            <a:r>
              <a:rPr lang="en-US" baseline="0" dirty="0" err="1"/>
              <a:t>Garder</a:t>
            </a:r>
            <a:r>
              <a:rPr lang="en-US" baseline="0" dirty="0"/>
              <a:t> que </a:t>
            </a:r>
            <a:r>
              <a:rPr lang="en-US" baseline="0" dirty="0" err="1"/>
              <a:t>deux</a:t>
            </a:r>
            <a:r>
              <a:rPr lang="en-US" baseline="0" dirty="0"/>
              <a:t> images</a:t>
            </a:r>
          </a:p>
          <a:p>
            <a:r>
              <a:rPr lang="en-US" baseline="0" dirty="0"/>
              <a:t>Context </a:t>
            </a:r>
            <a:r>
              <a:rPr lang="en-US" baseline="0" dirty="0" err="1"/>
              <a:t>dans</a:t>
            </a:r>
            <a:r>
              <a:rPr lang="en-US" baseline="0" dirty="0"/>
              <a:t> le </a:t>
            </a:r>
            <a:r>
              <a:rPr lang="en-US" baseline="0" dirty="0" err="1"/>
              <a:t>titre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E1836-2370-4D40-88A4-58E7A669B67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209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E1836-2370-4D40-88A4-58E7A669B67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695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</a:t>
            </a:r>
            <a:r>
              <a:rPr lang="fr-FR" baseline="0" dirty="0"/>
              <a:t> a bit of </a:t>
            </a:r>
            <a:r>
              <a:rPr lang="fr-FR" baseline="0" dirty="0" err="1"/>
              <a:t>context</a:t>
            </a:r>
            <a:r>
              <a:rPr lang="fr-FR" baseline="0" dirty="0"/>
              <a:t>,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developped</a:t>
            </a:r>
            <a:r>
              <a:rPr lang="fr-FR" baseline="0" dirty="0"/>
              <a:t> </a:t>
            </a:r>
            <a:r>
              <a:rPr lang="fr-FR" baseline="0" dirty="0" err="1"/>
              <a:t>our</a:t>
            </a:r>
            <a:r>
              <a:rPr lang="fr-FR" baseline="0" dirty="0"/>
              <a:t> </a:t>
            </a:r>
            <a:r>
              <a:rPr lang="fr-FR" baseline="0" dirty="0" err="1"/>
              <a:t>method</a:t>
            </a:r>
            <a:r>
              <a:rPr lang="fr-FR" baseline="0" dirty="0"/>
              <a:t> in </a:t>
            </a:r>
            <a:r>
              <a:rPr lang="fr-FR" baseline="0" dirty="0" err="1"/>
              <a:t>order</a:t>
            </a:r>
            <a:r>
              <a:rPr lang="fr-FR" baseline="0" dirty="0"/>
              <a:t> to capture and </a:t>
            </a:r>
            <a:r>
              <a:rPr lang="fr-FR" baseline="0" dirty="0" err="1"/>
              <a:t>reconstruct</a:t>
            </a:r>
            <a:r>
              <a:rPr lang="fr-FR" baseline="0" dirty="0"/>
              <a:t> </a:t>
            </a:r>
            <a:r>
              <a:rPr lang="fr-FR" baseline="0" dirty="0" err="1"/>
              <a:t>digitally</a:t>
            </a:r>
            <a:r>
              <a:rPr lang="fr-FR" baseline="0" dirty="0"/>
              <a:t> </a:t>
            </a:r>
            <a:r>
              <a:rPr lang="fr-FR" baseline="0" dirty="0" err="1"/>
              <a:t>objects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real world. </a:t>
            </a:r>
          </a:p>
          <a:p>
            <a:r>
              <a:rPr lang="fr-FR" baseline="0" dirty="0"/>
              <a:t>Our use case </a:t>
            </a:r>
            <a:r>
              <a:rPr lang="fr-FR" baseline="0" dirty="0" err="1"/>
              <a:t>was</a:t>
            </a:r>
            <a:r>
              <a:rPr lang="fr-FR" baseline="0" dirty="0"/>
              <a:t> the acquisition of cultural </a:t>
            </a:r>
            <a:r>
              <a:rPr lang="fr-FR" baseline="0" dirty="0" err="1"/>
              <a:t>heritage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the acquisition of a </a:t>
            </a:r>
            <a:r>
              <a:rPr lang="fr-FR" baseline="0" dirty="0" err="1"/>
              <a:t>neo</a:t>
            </a:r>
            <a:r>
              <a:rPr lang="fr-FR" baseline="0" dirty="0"/>
              <a:t> </a:t>
            </a:r>
            <a:r>
              <a:rPr lang="fr-FR" baseline="0" dirty="0" err="1"/>
              <a:t>islamic</a:t>
            </a:r>
            <a:r>
              <a:rPr lang="fr-FR" baseline="0" dirty="0"/>
              <a:t> </a:t>
            </a:r>
            <a:r>
              <a:rPr lang="fr-FR" baseline="0" dirty="0" err="1"/>
              <a:t>residence</a:t>
            </a:r>
            <a:r>
              <a:rPr lang="fr-FR" baseline="0" dirty="0"/>
              <a:t> in Cairo </a:t>
            </a:r>
            <a:r>
              <a:rPr lang="fr-FR" baseline="0" dirty="0" err="1"/>
              <a:t>called</a:t>
            </a:r>
            <a:r>
              <a:rPr lang="fr-FR" baseline="0" dirty="0"/>
              <a:t> </a:t>
            </a:r>
            <a:r>
              <a:rPr lang="fr-FR" baseline="0" dirty="0" err="1"/>
              <a:t>Hotel</a:t>
            </a:r>
            <a:r>
              <a:rPr lang="fr-FR" baseline="0" dirty="0"/>
              <a:t> Saint Maurice. </a:t>
            </a:r>
          </a:p>
          <a:p>
            <a:r>
              <a:rPr lang="fr-FR" baseline="0" dirty="0" err="1"/>
              <a:t>Here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can </a:t>
            </a:r>
            <a:r>
              <a:rPr lang="fr-FR" baseline="0" dirty="0" err="1"/>
              <a:t>see</a:t>
            </a:r>
            <a:r>
              <a:rPr lang="fr-FR" baseline="0" dirty="0"/>
              <a:t> a part of a </a:t>
            </a:r>
            <a:r>
              <a:rPr lang="fr-FR" baseline="0" dirty="0" err="1"/>
              <a:t>mosaic</a:t>
            </a:r>
            <a:r>
              <a:rPr lang="fr-FR" baseline="0" dirty="0"/>
              <a:t> </a:t>
            </a:r>
            <a:r>
              <a:rPr lang="fr-FR" baseline="0" dirty="0" err="1"/>
              <a:t>wall</a:t>
            </a:r>
            <a:r>
              <a:rPr lang="fr-FR" baseline="0" dirty="0"/>
              <a:t>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acquired</a:t>
            </a:r>
            <a:r>
              <a:rPr lang="fr-FR" baseline="0" dirty="0"/>
              <a:t>.</a:t>
            </a:r>
          </a:p>
          <a:p>
            <a:endParaRPr lang="fr-FR" baseline="0" dirty="0"/>
          </a:p>
          <a:p>
            <a:r>
              <a:rPr lang="fr-FR" baseline="0" dirty="0"/>
              <a:t>In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context</a:t>
            </a:r>
            <a:r>
              <a:rPr lang="fr-FR" baseline="0" dirty="0"/>
              <a:t>,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would</a:t>
            </a:r>
            <a:r>
              <a:rPr lang="fr-FR" baseline="0" dirty="0"/>
              <a:t> like to </a:t>
            </a:r>
            <a:r>
              <a:rPr lang="fr-FR" baseline="0" dirty="0" err="1"/>
              <a:t>acquire</a:t>
            </a:r>
            <a:r>
              <a:rPr lang="fr-FR" baseline="0" dirty="0"/>
              <a:t> the </a:t>
            </a:r>
            <a:r>
              <a:rPr lang="fr-FR" baseline="0" dirty="0" err="1"/>
              <a:t>appearance</a:t>
            </a:r>
            <a:r>
              <a:rPr lang="fr-FR" baseline="0" dirty="0"/>
              <a:t> of a 3D object,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the addition of </a:t>
            </a:r>
            <a:r>
              <a:rPr lang="fr-FR" baseline="0" dirty="0" err="1"/>
              <a:t>its</a:t>
            </a:r>
            <a:r>
              <a:rPr lang="fr-FR" baseline="0" dirty="0"/>
              <a:t> </a:t>
            </a:r>
            <a:r>
              <a:rPr lang="fr-FR" baseline="0" dirty="0" err="1"/>
              <a:t>geometry</a:t>
            </a:r>
            <a:r>
              <a:rPr lang="fr-FR" baseline="0" dirty="0"/>
              <a:t> (</a:t>
            </a:r>
            <a:r>
              <a:rPr lang="fr-FR" baseline="0" dirty="0" err="1"/>
              <a:t>its</a:t>
            </a:r>
            <a:r>
              <a:rPr lang="fr-FR" baseline="0" dirty="0"/>
              <a:t> 3D </a:t>
            </a:r>
            <a:r>
              <a:rPr lang="fr-FR" baseline="0" dirty="0" err="1"/>
              <a:t>mesh</a:t>
            </a:r>
            <a:r>
              <a:rPr lang="fr-FR" baseline="0" dirty="0"/>
              <a:t>) and </a:t>
            </a:r>
            <a:r>
              <a:rPr lang="fr-FR" baseline="0" dirty="0" err="1"/>
              <a:t>its</a:t>
            </a:r>
            <a:r>
              <a:rPr lang="fr-FR" baseline="0" dirty="0"/>
              <a:t> </a:t>
            </a:r>
            <a:r>
              <a:rPr lang="fr-FR" baseline="0" dirty="0" err="1"/>
              <a:t>reflectance</a:t>
            </a:r>
            <a:r>
              <a:rPr lang="fr-FR" baseline="0" dirty="0"/>
              <a:t> </a:t>
            </a:r>
            <a:r>
              <a:rPr lang="fr-FR" baseline="0" dirty="0" err="1"/>
              <a:t>properties</a:t>
            </a:r>
            <a:r>
              <a:rPr lang="fr-FR" baseline="0" dirty="0"/>
              <a:t> </a:t>
            </a:r>
            <a:r>
              <a:rPr lang="fr-FR" baseline="0" dirty="0" err="1"/>
              <a:t>defined</a:t>
            </a:r>
            <a:r>
              <a:rPr lang="fr-FR" baseline="0" dirty="0"/>
              <a:t> by a </a:t>
            </a:r>
            <a:r>
              <a:rPr lang="fr-FR" baseline="0" dirty="0" err="1"/>
              <a:t>spatially</a:t>
            </a:r>
            <a:r>
              <a:rPr lang="fr-FR" baseline="0" dirty="0"/>
              <a:t> </a:t>
            </a:r>
            <a:r>
              <a:rPr lang="fr-FR" baseline="0" dirty="0" err="1"/>
              <a:t>various</a:t>
            </a:r>
            <a:r>
              <a:rPr lang="fr-FR" baseline="0" dirty="0"/>
              <a:t> BRDF, a SVBRDF. </a:t>
            </a:r>
          </a:p>
          <a:p>
            <a:r>
              <a:rPr lang="fr-FR" baseline="0" dirty="0"/>
              <a:t>As </a:t>
            </a:r>
            <a:r>
              <a:rPr lang="fr-FR" baseline="0" dirty="0" err="1"/>
              <a:t>we</a:t>
            </a:r>
            <a:r>
              <a:rPr lang="fr-FR" baseline="0" dirty="0"/>
              <a:t> can </a:t>
            </a:r>
            <a:r>
              <a:rPr lang="fr-FR" baseline="0" dirty="0" err="1"/>
              <a:t>see</a:t>
            </a:r>
            <a:r>
              <a:rPr lang="fr-FR" baseline="0" dirty="0"/>
              <a:t> on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diagram</a:t>
            </a:r>
            <a:r>
              <a:rPr lang="fr-FR" baseline="0" dirty="0"/>
              <a:t>, the </a:t>
            </a:r>
            <a:r>
              <a:rPr lang="fr-FR" baseline="0" dirty="0" err="1"/>
              <a:t>spatially</a:t>
            </a:r>
            <a:r>
              <a:rPr lang="fr-FR" baseline="0" dirty="0"/>
              <a:t> </a:t>
            </a:r>
            <a:r>
              <a:rPr lang="fr-FR" baseline="0" dirty="0" err="1"/>
              <a:t>varying</a:t>
            </a:r>
            <a:r>
              <a:rPr lang="fr-FR" baseline="0" dirty="0"/>
              <a:t> BRDF </a:t>
            </a:r>
            <a:r>
              <a:rPr lang="fr-FR" baseline="0" dirty="0" err="1"/>
              <a:t>is</a:t>
            </a:r>
            <a:r>
              <a:rPr lang="fr-FR" baseline="0" dirty="0"/>
              <a:t> a BRDF </a:t>
            </a:r>
            <a:r>
              <a:rPr lang="fr-FR" baseline="0" dirty="0" err="1"/>
              <a:t>function</a:t>
            </a:r>
            <a:r>
              <a:rPr lang="fr-FR" baseline="0" dirty="0"/>
              <a:t> </a:t>
            </a:r>
            <a:r>
              <a:rPr lang="fr-FR" baseline="0" dirty="0" err="1"/>
              <a:t>that</a:t>
            </a:r>
            <a:r>
              <a:rPr lang="fr-FR" baseline="0" dirty="0"/>
              <a:t> </a:t>
            </a:r>
            <a:r>
              <a:rPr lang="fr-FR" baseline="0" dirty="0" err="1"/>
              <a:t>depends</a:t>
            </a:r>
            <a:r>
              <a:rPr lang="fr-FR" baseline="0" dirty="0"/>
              <a:t> on the </a:t>
            </a:r>
          </a:p>
          <a:p>
            <a:r>
              <a:rPr lang="fr-FR" baseline="0" dirty="0"/>
              <a:t>Light direction </a:t>
            </a:r>
            <a:r>
              <a:rPr lang="fr-FR" baseline="0" dirty="0" err="1"/>
              <a:t>wi</a:t>
            </a:r>
            <a:r>
              <a:rPr lang="fr-FR" baseline="0" dirty="0"/>
              <a:t> and </a:t>
            </a:r>
            <a:r>
              <a:rPr lang="fr-FR" baseline="0" dirty="0" err="1"/>
              <a:t>View</a:t>
            </a:r>
            <a:r>
              <a:rPr lang="fr-FR" baseline="0" dirty="0"/>
              <a:t> direction </a:t>
            </a:r>
            <a:r>
              <a:rPr lang="fr-FR" baseline="0" dirty="0" err="1"/>
              <a:t>wo</a:t>
            </a:r>
            <a:r>
              <a:rPr lang="fr-FR" baseline="0" dirty="0"/>
              <a:t>, </a:t>
            </a:r>
          </a:p>
          <a:p>
            <a:endParaRPr lang="fr-FR" baseline="0" dirty="0"/>
          </a:p>
          <a:p>
            <a:r>
              <a:rPr lang="fr-FR" baseline="0" dirty="0"/>
              <a:t>And </a:t>
            </a:r>
            <a:r>
              <a:rPr lang="fr-FR" baseline="0" dirty="0" err="1"/>
              <a:t>that</a:t>
            </a:r>
            <a:r>
              <a:rPr lang="fr-FR" baseline="0" dirty="0"/>
              <a:t> varies on </a:t>
            </a:r>
            <a:r>
              <a:rPr lang="fr-FR" baseline="0" dirty="0" err="1"/>
              <a:t>each</a:t>
            </a:r>
            <a:r>
              <a:rPr lang="fr-FR" baseline="0" dirty="0"/>
              <a:t> point of the </a:t>
            </a:r>
            <a:r>
              <a:rPr lang="fr-FR" baseline="0" dirty="0" err="1"/>
              <a:t>mesh</a:t>
            </a:r>
            <a:r>
              <a:rPr lang="fr-FR" baseline="0" dirty="0"/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E1836-2370-4D40-88A4-58E7A669B67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482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The main problem to overcome when acquiring SVBRDF is the</a:t>
            </a:r>
            <a:r>
              <a:rPr lang="en-US" baseline="0" noProof="0" dirty="0"/>
              <a:t> need for a calibrated dense sampling of the </a:t>
            </a:r>
            <a:r>
              <a:rPr lang="en-US" noProof="0" dirty="0"/>
              <a:t>light</a:t>
            </a:r>
            <a:r>
              <a:rPr lang="en-US" baseline="0" noProof="0" dirty="0"/>
              <a:t> and the </a:t>
            </a:r>
            <a:r>
              <a:rPr lang="en-US" noProof="0" dirty="0"/>
              <a:t>view angular distributions. </a:t>
            </a:r>
          </a:p>
          <a:p>
            <a:r>
              <a:rPr lang="en-US" noProof="0" dirty="0"/>
              <a:t>Indeed,</a:t>
            </a:r>
            <a:r>
              <a:rPr lang="en-US" baseline="0" noProof="0" dirty="0"/>
              <a:t> for a good BRDF measurement, we need to capture as well as possible the light direction and the view direction from all the hemisphere around the normal. </a:t>
            </a:r>
          </a:p>
          <a:p>
            <a:r>
              <a:rPr lang="en-US" baseline="0" noProof="0" dirty="0"/>
              <a:t>In the case of a SVBRDF, it has to be captured for each point of the mesh.</a:t>
            </a:r>
          </a:p>
          <a:p>
            <a:r>
              <a:rPr lang="en-US" baseline="0" noProof="0" dirty="0"/>
              <a:t>This capture has to be precise, so that is requiring a calibration of the view position, but also for the light. </a:t>
            </a:r>
          </a:p>
          <a:p>
            <a:endParaRPr lang="en-US" baseline="0" noProof="0" dirty="0"/>
          </a:p>
          <a:p>
            <a:r>
              <a:rPr lang="en-US" noProof="0" dirty="0"/>
              <a:t>This is possible in laboratory, as in this</a:t>
            </a:r>
            <a:r>
              <a:rPr lang="en-US" baseline="0" noProof="0" dirty="0"/>
              <a:t> example with an hemispherical light dome set-up. This light dome contains a well representative distribution of light in the hemisphere at known positions. </a:t>
            </a:r>
          </a:p>
          <a:p>
            <a:endParaRPr lang="en-US" baseline="0" noProof="0" dirty="0"/>
          </a:p>
          <a:p>
            <a:r>
              <a:rPr lang="en-US" baseline="0" noProof="0" dirty="0"/>
              <a:t>But it becomes more complicated for in situ environments which are uncontrolled environments. </a:t>
            </a:r>
          </a:p>
          <a:p>
            <a:r>
              <a:rPr lang="en-US" baseline="0" noProof="0" dirty="0"/>
              <a:t>Set-ups are less precise, or a good calibration requires a sparse and unrepresentative light distribution. </a:t>
            </a:r>
          </a:p>
          <a:p>
            <a:r>
              <a:rPr lang="en-US" baseline="0" noProof="0" dirty="0"/>
              <a:t>This example is a good one and show a flashlight and a camera connected together: so the light and the view are always paraxial. 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E1836-2370-4D40-88A4-58E7A669B67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23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In this context of</a:t>
            </a:r>
            <a:r>
              <a:rPr lang="en-US" baseline="0" noProof="0" dirty="0"/>
              <a:t> </a:t>
            </a:r>
            <a:r>
              <a:rPr lang="en-US" noProof="0" dirty="0"/>
              <a:t>light/view space</a:t>
            </a:r>
            <a:r>
              <a:rPr lang="en-US" baseline="0" noProof="0" dirty="0"/>
              <a:t> problem, we developed an approach which enables fast light position calibration, </a:t>
            </a:r>
          </a:p>
          <a:p>
            <a:r>
              <a:rPr lang="en-US" baseline="0" noProof="0" dirty="0"/>
              <a:t>Which is scalable, and easy to transport on site.</a:t>
            </a:r>
          </a:p>
          <a:p>
            <a:endParaRPr lang="en-US" baseline="0" noProof="0" dirty="0"/>
          </a:p>
          <a:p>
            <a:r>
              <a:rPr lang="en-US" noProof="0" dirty="0"/>
              <a:t>First, we place two mirror spheres</a:t>
            </a:r>
            <a:r>
              <a:rPr lang="en-US" baseline="0" noProof="0" dirty="0"/>
              <a:t> </a:t>
            </a:r>
            <a:r>
              <a:rPr lang="en-US" noProof="0" dirty="0"/>
              <a:t>close to the studied object</a:t>
            </a:r>
            <a:r>
              <a:rPr lang="en-US" baseline="0" noProof="0" dirty="0"/>
              <a:t>.</a:t>
            </a:r>
          </a:p>
          <a:p>
            <a:r>
              <a:rPr lang="en-US" baseline="0" noProof="0" dirty="0"/>
              <a:t>Usually, we can capture a mirror sphere in order to get a light direction. </a:t>
            </a:r>
          </a:p>
          <a:p>
            <a:r>
              <a:rPr lang="en-US" baseline="0" noProof="0" dirty="0"/>
              <a:t>Using two spheres, we can get the light position by crossing the information of the two spheres, in front of a camera that we call « camera light ». </a:t>
            </a:r>
          </a:p>
          <a:p>
            <a:endParaRPr lang="en-US" baseline="0" noProof="0" dirty="0"/>
          </a:p>
          <a:p>
            <a:r>
              <a:rPr lang="en-US" baseline="0" noProof="0" dirty="0"/>
              <a:t>Then, we place a white reference, a </a:t>
            </a:r>
            <a:r>
              <a:rPr lang="en-US" baseline="0" noProof="0" dirty="0" err="1"/>
              <a:t>spectralon</a:t>
            </a:r>
            <a:r>
              <a:rPr lang="en-US" baseline="0" noProof="0" dirty="0"/>
              <a:t>, and a camera called « camera scene » in front of the studied object. </a:t>
            </a:r>
          </a:p>
          <a:p>
            <a:r>
              <a:rPr lang="en-US" baseline="0" noProof="0" dirty="0"/>
              <a:t>This camera captures the object under different illuminations and positions, so it captures the intensity that is used to get the SVBRDF. </a:t>
            </a:r>
          </a:p>
          <a:p>
            <a:endParaRPr lang="en-US" baseline="0" noProof="0" dirty="0"/>
          </a:p>
          <a:p>
            <a:r>
              <a:rPr lang="en-US" baseline="0" noProof="0" dirty="0"/>
              <a:t>The next part is an iterative one: we place the light in the scene in order to illuminate the studied object,</a:t>
            </a:r>
          </a:p>
          <a:p>
            <a:r>
              <a:rPr lang="en-US" baseline="0" noProof="0" dirty="0"/>
              <a:t>Then we take a picture of the spheres with the camera light to get the light position, and a picture of the scene with the camera scene. </a:t>
            </a:r>
          </a:p>
          <a:p>
            <a:r>
              <a:rPr lang="en-US" baseline="0" noProof="0" dirty="0"/>
              <a:t>We change successively the positions of the light (with a picture taken by the camera light) and the positions of the camera scene. </a:t>
            </a:r>
          </a:p>
          <a:p>
            <a:endParaRPr lang="en-US" baseline="0" noProof="0" dirty="0"/>
          </a:p>
          <a:p>
            <a:r>
              <a:rPr lang="en-US" baseline="0" noProof="0" dirty="0"/>
              <a:t>At the end, we have a representative sampling of the light/view hemispheres. 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E1836-2370-4D40-88A4-58E7A669B67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876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end up with lots of images and we would like to exploit them to get SVBRDF measurements. </a:t>
            </a:r>
          </a:p>
          <a:p>
            <a:endParaRPr lang="en-US" dirty="0"/>
          </a:p>
          <a:p>
            <a:r>
              <a:rPr lang="en-GB" dirty="0"/>
              <a:t>The first two parts do not bring any new contribution.</a:t>
            </a:r>
          </a:p>
          <a:p>
            <a:r>
              <a:rPr lang="en-GB" dirty="0"/>
              <a:t>The first one </a:t>
            </a:r>
            <a:r>
              <a:rPr lang="en-US" dirty="0"/>
              <a:t>is the recovering of the shape of the object which using photogrammetry techniques with </a:t>
            </a:r>
            <a:r>
              <a:rPr lang="en-US" dirty="0" err="1"/>
              <a:t>Metashape</a:t>
            </a:r>
            <a:r>
              <a:rPr lang="en-US" dirty="0"/>
              <a:t> software.</a:t>
            </a:r>
          </a:p>
          <a:p>
            <a:endParaRPr lang="en-US" dirty="0"/>
          </a:p>
          <a:p>
            <a:r>
              <a:rPr lang="en-US" dirty="0"/>
              <a:t>The second is the calibration of our camera, that is modeled with a pinhole camera model, </a:t>
            </a:r>
            <a:r>
              <a:rPr lang="en-US" baseline="0" dirty="0"/>
              <a:t>using Zheng et al. reconstruction method. </a:t>
            </a:r>
          </a:p>
          <a:p>
            <a:r>
              <a:rPr lang="en-US" baseline="0" dirty="0"/>
              <a:t>Thanks to this, we get the view directions. </a:t>
            </a:r>
          </a:p>
          <a:p>
            <a:endParaRPr lang="en-US" baseline="0" dirty="0"/>
          </a:p>
          <a:p>
            <a:r>
              <a:rPr lang="en-US" baseline="0" dirty="0"/>
              <a:t>Finally, we get a contribution on the calibration of our light following a disc source model.</a:t>
            </a:r>
          </a:p>
          <a:p>
            <a:r>
              <a:rPr lang="en-US" baseline="0" dirty="0"/>
              <a:t>This calibration is done in term of intensity, but also in order to get the position and direction of our light spot. </a:t>
            </a:r>
          </a:p>
          <a:p>
            <a:r>
              <a:rPr lang="en-US" baseline="0" dirty="0"/>
              <a:t>It is basically done by doing an inverse rendering between a synthetic scene and the photographs captured by the camera light. </a:t>
            </a:r>
          </a:p>
          <a:p>
            <a:r>
              <a:rPr lang="en-US" dirty="0"/>
              <a:t>Thanks to this, we have the light directions too. </a:t>
            </a:r>
          </a:p>
          <a:p>
            <a:endParaRPr lang="en-US" dirty="0"/>
          </a:p>
          <a:p>
            <a:r>
              <a:rPr lang="en-US" dirty="0"/>
              <a:t>So finally, we get some SVBRD</a:t>
            </a:r>
            <a:r>
              <a:rPr lang="en-US" baseline="0" dirty="0"/>
              <a:t>F measurements. </a:t>
            </a:r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E1836-2370-4D40-88A4-58E7A669B67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06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At this point, we have BRDF measurements represented</a:t>
            </a:r>
            <a:r>
              <a:rPr lang="en-US" baseline="0" noProof="0" dirty="0"/>
              <a:t> by a value for couples light-view directions at each point on the mesh surface.</a:t>
            </a:r>
          </a:p>
          <a:p>
            <a:endParaRPr lang="en-US" baseline="0" noProof="0" dirty="0"/>
          </a:p>
          <a:p>
            <a:r>
              <a:rPr lang="en-US" baseline="0" noProof="0" dirty="0"/>
              <a:t>Since the measurements are not dense, we want to generate a BRDF model more than only measurements, in order to generate a complete 3D object with its reflective properties.</a:t>
            </a:r>
          </a:p>
          <a:p>
            <a:endParaRPr lang="en-US" baseline="0" noProof="0" dirty="0"/>
          </a:p>
          <a:p>
            <a:r>
              <a:rPr lang="en-US" baseline="0" noProof="0" dirty="0"/>
              <a:t>For this, we first decimate and denoise our BRDF </a:t>
            </a:r>
            <a:r>
              <a:rPr lang="en-US" baseline="0" noProof="0" dirty="0" err="1"/>
              <a:t>measuremen</a:t>
            </a:r>
            <a:r>
              <a:rPr lang="en-US" baseline="0" noProof="0" dirty="0"/>
              <a:t> data.</a:t>
            </a:r>
          </a:p>
          <a:p>
            <a:endParaRPr lang="en-US" baseline="0" noProof="0" dirty="0"/>
          </a:p>
          <a:p>
            <a:r>
              <a:rPr lang="en-US" baseline="0" noProof="0" dirty="0"/>
              <a:t>Then, we fit our measurements with a </a:t>
            </a:r>
            <a:r>
              <a:rPr lang="en-US" baseline="0" noProof="0" dirty="0" err="1"/>
              <a:t>microfacet</a:t>
            </a:r>
            <a:r>
              <a:rPr lang="en-US" baseline="0" noProof="0" dirty="0"/>
              <a:t> model composed by a </a:t>
            </a:r>
            <a:r>
              <a:rPr lang="en-US" baseline="0" noProof="0" dirty="0" err="1"/>
              <a:t>lambertian</a:t>
            </a:r>
            <a:r>
              <a:rPr lang="en-US" baseline="0" noProof="0" dirty="0"/>
              <a:t> diffuse part and a GGX distribution associated with a Fresnel term for the </a:t>
            </a:r>
            <a:r>
              <a:rPr lang="en-US" baseline="0" noProof="0" dirty="0" err="1"/>
              <a:t>specularities</a:t>
            </a:r>
            <a:r>
              <a:rPr lang="en-US" baseline="0" noProof="0" dirty="0"/>
              <a:t>. </a:t>
            </a:r>
          </a:p>
          <a:p>
            <a:endParaRPr lang="en-US" baseline="0" noProof="0" dirty="0"/>
          </a:p>
          <a:p>
            <a:r>
              <a:rPr lang="en-US" baseline="0" noProof="0" dirty="0"/>
              <a:t>After this, we have BRDF models applied to a rough mesh. And we want to enhance it by optimizing the </a:t>
            </a:r>
            <a:r>
              <a:rPr lang="en-US" baseline="0" noProof="0" dirty="0" err="1"/>
              <a:t>normals</a:t>
            </a:r>
            <a:r>
              <a:rPr lang="en-US" baseline="0" noProof="0" dirty="0"/>
              <a:t> on the surface.</a:t>
            </a:r>
          </a:p>
          <a:p>
            <a:r>
              <a:rPr lang="en-US" baseline="0" noProof="0" dirty="0"/>
              <a:t>This minimization is made between synthetic reconstructed images and acquired photographs. </a:t>
            </a:r>
          </a:p>
          <a:p>
            <a:endParaRPr lang="en-US" baseline="0" noProof="0" dirty="0"/>
          </a:p>
          <a:p>
            <a:r>
              <a:rPr lang="en-US" baseline="0" noProof="0" dirty="0"/>
              <a:t>But because we have new </a:t>
            </a:r>
            <a:r>
              <a:rPr lang="en-US" baseline="0" noProof="0" dirty="0" err="1"/>
              <a:t>normals</a:t>
            </a:r>
            <a:r>
              <a:rPr lang="en-US" baseline="0" noProof="0" dirty="0"/>
              <a:t>, it means that wo and </a:t>
            </a:r>
            <a:r>
              <a:rPr lang="en-US" baseline="0" noProof="0" dirty="0" err="1"/>
              <a:t>wi</a:t>
            </a:r>
            <a:r>
              <a:rPr lang="en-US" baseline="0" noProof="0" dirty="0"/>
              <a:t> are not good anymore. </a:t>
            </a:r>
          </a:p>
          <a:p>
            <a:r>
              <a:rPr lang="en-US" baseline="0" noProof="0" dirty="0"/>
              <a:t>That is why we apply an iterative process. </a:t>
            </a:r>
          </a:p>
          <a:p>
            <a:endParaRPr lang="en-US" baseline="0" noProof="0" dirty="0"/>
          </a:p>
          <a:p>
            <a:r>
              <a:rPr lang="en-US" baseline="0" noProof="0" dirty="0"/>
              <a:t>After 2 or 3 iterations, the procedure converges and we obtain a complete 3D object with its shape  + SVBRDF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E1836-2370-4D40-88A4-58E7A669B67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138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  <a:p>
            <a:r>
              <a:rPr lang="en-US" baseline="0" noProof="0" dirty="0"/>
              <a:t>Now, let me present you some evaluations of our method/pipeline</a:t>
            </a:r>
          </a:p>
          <a:p>
            <a:endParaRPr lang="en-US" baseline="0" noProof="0" dirty="0"/>
          </a:p>
          <a:p>
            <a:r>
              <a:rPr lang="en-US" noProof="0" dirty="0"/>
              <a:t>First, we evaluate it on this Balinese mask captured in laboratory.</a:t>
            </a:r>
          </a:p>
          <a:p>
            <a:r>
              <a:rPr lang="en-US" noProof="0" dirty="0"/>
              <a:t>As we can see, the results are quite close between the real photographs on the left and the rendered</a:t>
            </a:r>
            <a:r>
              <a:rPr lang="en-US" baseline="0" noProof="0" dirty="0"/>
              <a:t> images</a:t>
            </a:r>
            <a:r>
              <a:rPr lang="en-US" noProof="0" dirty="0"/>
              <a:t> with the same view and light conditions in the center.</a:t>
            </a:r>
          </a:p>
          <a:p>
            <a:endParaRPr lang="en-US" noProof="0" dirty="0"/>
          </a:p>
          <a:p>
            <a:r>
              <a:rPr lang="en-US" noProof="0" dirty="0"/>
              <a:t>This acquisition in lab already presents the good sides and the limitations of our method.</a:t>
            </a:r>
          </a:p>
          <a:p>
            <a:r>
              <a:rPr lang="en-US" noProof="0" dirty="0"/>
              <a:t>When we zoom in on the top of the white mask, we see that the microstructures are particularly faithful.</a:t>
            </a:r>
          </a:p>
          <a:p>
            <a:r>
              <a:rPr lang="en-US" noProof="0" dirty="0"/>
              <a:t>Here, the painting wood and the details are coherent.</a:t>
            </a:r>
          </a:p>
          <a:p>
            <a:endParaRPr lang="en-US" noProof="0" dirty="0"/>
          </a:p>
          <a:p>
            <a:r>
              <a:rPr lang="en-US" noProof="0" dirty="0"/>
              <a:t>But the main drawback of the method is visible when we zoom in on the eye.</a:t>
            </a:r>
          </a:p>
          <a:p>
            <a:r>
              <a:rPr lang="en-US" noProof="0" dirty="0"/>
              <a:t>As</a:t>
            </a:r>
            <a:r>
              <a:rPr lang="en-US" baseline="0" noProof="0" dirty="0"/>
              <a:t> we can see, the shininess is hard to capture. </a:t>
            </a:r>
          </a:p>
          <a:p>
            <a:r>
              <a:rPr lang="en-US" baseline="0" noProof="0" dirty="0"/>
              <a:t>We can explain this by the fact our measure is representative but not dense enough. </a:t>
            </a:r>
          </a:p>
          <a:p>
            <a:r>
              <a:rPr lang="en-US" baseline="0" noProof="0" dirty="0"/>
              <a:t>So, we miss the specular peak in some cases. </a:t>
            </a:r>
          </a:p>
          <a:p>
            <a:endParaRPr lang="en-US" baseline="0" noProof="0" dirty="0"/>
          </a:p>
          <a:p>
            <a:r>
              <a:rPr lang="en-US" baseline="0" noProof="0" dirty="0"/>
              <a:t>The fitting algorithm cannot match the sharpness of the reality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E1836-2370-4D40-88A4-58E7A669B67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077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This pros and cons are the same when we observe OUR results from our on site measurements made in</a:t>
            </a:r>
            <a:r>
              <a:rPr lang="en-US" baseline="0" noProof="0" dirty="0"/>
              <a:t> </a:t>
            </a:r>
            <a:r>
              <a:rPr lang="en-US" noProof="0" dirty="0"/>
              <a:t>St Maurice residence in Cairo.</a:t>
            </a:r>
          </a:p>
          <a:p>
            <a:endParaRPr lang="en-US" noProof="0" dirty="0"/>
          </a:p>
          <a:p>
            <a:r>
              <a:rPr lang="en-US" noProof="0" dirty="0"/>
              <a:t>This zoomed part here on a</a:t>
            </a:r>
            <a:r>
              <a:rPr lang="en-US" baseline="0" noProof="0" dirty="0"/>
              <a:t> mosaic wall captured shows that the shininess is hard to be measured</a:t>
            </a:r>
          </a:p>
          <a:p>
            <a:r>
              <a:rPr lang="en-US" baseline="0" noProof="0" dirty="0"/>
              <a:t>Our results are systematically more diffuse for shiny materials. </a:t>
            </a:r>
          </a:p>
          <a:p>
            <a:endParaRPr lang="en-US" baseline="0" noProof="0" dirty="0"/>
          </a:p>
          <a:p>
            <a:r>
              <a:rPr lang="en-US" baseline="0" noProof="0" dirty="0"/>
              <a:t>But we should not forget that the capture is really good for microstructures as we can see on the bottom: </a:t>
            </a:r>
          </a:p>
          <a:p>
            <a:r>
              <a:rPr lang="en-US" noProof="0" dirty="0"/>
              <a:t>Cracks, wall imperfections, and variations are much better recovered than in a classic 3D acquisition.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E1836-2370-4D40-88A4-58E7A669B67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39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As future work for overall improvement: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First, we must enhance the </a:t>
            </a:r>
            <a:r>
              <a:rPr lang="en-US" noProof="0" dirty="0" err="1"/>
              <a:t>specularities</a:t>
            </a:r>
            <a:r>
              <a:rPr lang="en-US" noProof="0" dirty="0"/>
              <a:t> by improving</a:t>
            </a:r>
            <a:r>
              <a:rPr lang="en-US" baseline="0" noProof="0" dirty="0"/>
              <a:t> the capture with something denser or more representative, and the metric for the numerical fitting.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/>
              <a:t>Our metric now focus more on the diffuse part.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noProof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/>
              <a:t>Finally, some metrology should be interesting in order to compare objectively our results with some references, with</a:t>
            </a:r>
            <a:endParaRPr lang="en-US" noProof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NMI</a:t>
            </a:r>
            <a:r>
              <a:rPr lang="en-US" baseline="0" noProof="0" dirty="0"/>
              <a:t> = </a:t>
            </a:r>
            <a:r>
              <a:rPr lang="en-US" sz="1200" noProof="0" dirty="0"/>
              <a:t>National Metrological Institutes. </a:t>
            </a:r>
          </a:p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E1836-2370-4D40-88A4-58E7A669B67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555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BDE3-F79D-446B-B164-7F2E315F6656}" type="datetime1">
              <a:rPr lang="fr-FR" smtClean="0"/>
              <a:t>07/11/2023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280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9887-088D-4C24-BC86-314E437ADFAC}" type="datetime1">
              <a:rPr lang="fr-FR" smtClean="0"/>
              <a:t>07/11/2023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217897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9887-088D-4C24-BC86-314E437ADFAC}" type="datetime1">
              <a:rPr lang="fr-FR" smtClean="0"/>
              <a:t>07/11/2023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9203408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9887-088D-4C24-BC86-314E437ADFAC}" type="datetime1">
              <a:rPr lang="fr-FR" smtClean="0"/>
              <a:t>07/11/2023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B654E0B-C70E-4F83-81C5-68E66A6C4C83}"/>
              </a:ext>
            </a:extLst>
          </p:cNvPr>
          <p:cNvGrpSpPr/>
          <p:nvPr userDrawn="1"/>
        </p:nvGrpSpPr>
        <p:grpSpPr>
          <a:xfrm>
            <a:off x="564528" y="0"/>
            <a:ext cx="8367804" cy="535071"/>
            <a:chOff x="564528" y="0"/>
            <a:chExt cx="8367804" cy="53507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2DA712C-5BA3-4B15-A110-F6755EB50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4988"/>
            <a:stretch/>
          </p:blipFill>
          <p:spPr>
            <a:xfrm>
              <a:off x="564528" y="74863"/>
              <a:ext cx="571499" cy="46020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38E09E9-6C4B-404F-8734-4C3A13163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013" r="52461"/>
            <a:stretch/>
          </p:blipFill>
          <p:spPr>
            <a:xfrm>
              <a:off x="2606740" y="74863"/>
              <a:ext cx="1200150" cy="460208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51BFDE6-44D3-4242-A212-C6E6491B9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788" t="-13108" r="31356" b="652"/>
            <a:stretch/>
          </p:blipFill>
          <p:spPr>
            <a:xfrm>
              <a:off x="5573539" y="0"/>
              <a:ext cx="832023" cy="517525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CE32A67-D1FE-4E24-B1B9-67A863BF0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058" b="654"/>
            <a:stretch/>
          </p:blipFill>
          <p:spPr>
            <a:xfrm>
              <a:off x="7830541" y="15875"/>
              <a:ext cx="1101791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526266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9887-088D-4C24-BC86-314E437ADFAC}" type="datetime1">
              <a:rPr lang="fr-FR" smtClean="0"/>
              <a:t>07/11/2023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2561710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D9887-088D-4C24-BC86-314E437ADFAC}" type="datetime1">
              <a:rPr lang="fr-FR" smtClean="0"/>
              <a:t>07/11/2023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6957953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A66AE-5E6F-4B8F-93C1-D4D8922FCC56}" type="datetime1">
              <a:rPr lang="fr-FR" smtClean="0"/>
              <a:t>07/11/2023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053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F313-AC16-4A8B-8AF7-D7C1FEED03A4}" type="datetime1">
              <a:rPr lang="fr-FR" smtClean="0"/>
              <a:t>07/11/2023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06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C727C-5D05-4F39-BC30-78AD342BB38E}" type="datetime1">
              <a:rPr lang="fr-FR" smtClean="0"/>
              <a:t>07/11/2023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9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4E1FD-E997-4F59-9E3A-10552BC994A1}" type="datetime1">
              <a:rPr lang="fr-FR" smtClean="0"/>
              <a:t>07/11/2023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928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9F71-DF42-4769-80E2-1B4245C57E3A}" type="datetime1">
              <a:rPr lang="fr-FR" smtClean="0"/>
              <a:t>07/11/2023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097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41626-A76F-48B2-89C6-16F1E56F5C67}" type="datetime1">
              <a:rPr lang="fr-FR" smtClean="0"/>
              <a:t>07/11/2023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409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89645"/>
            <a:ext cx="8596668" cy="1320800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2635-37EF-4BE3-9103-F1A8F03F06DD}" type="datetime1">
              <a:rPr lang="fr-FR" smtClean="0"/>
              <a:t>07/11/2023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522990" y="6406487"/>
            <a:ext cx="683339" cy="365125"/>
          </a:xfrm>
        </p:spPr>
        <p:txBody>
          <a:bodyPr/>
          <a:lstStyle/>
          <a:p>
            <a:fld id="{887B6F5C-6C99-417F-97C4-AAEDA680C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270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80AA-7D95-49B3-9E01-45179771B9AB}" type="datetime1">
              <a:rPr lang="fr-FR" smtClean="0"/>
              <a:t>07/11/2023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631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5B97E-9109-4210-87B4-655C95536FB5}" type="datetime1">
              <a:rPr lang="fr-FR" smtClean="0"/>
              <a:t>07/11/2023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33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AAA55-6E83-4D85-834E-4E94125B47FC}" type="datetime1">
              <a:rPr lang="fr-FR" smtClean="0"/>
              <a:t>07/11/2023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82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88825" cy="6866467"/>
            <a:chOff x="0" y="-8467"/>
            <a:chExt cx="12188825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143432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D9887-088D-4C24-BC86-314E437ADFAC}" type="datetime1">
              <a:rPr lang="fr-FR" smtClean="0"/>
              <a:t>07/11/2023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34068" y="6406487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87B6F5C-6C99-417F-97C4-AAEDA680CB8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65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21.png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tiff"/><Relationship Id="rId4" Type="http://schemas.openxmlformats.org/officeDocument/2006/relationships/image" Target="../media/image22.png"/><Relationship Id="rId9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184FD4-7413-436E-B2CC-FE0D0262C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259" y="2069632"/>
            <a:ext cx="9328469" cy="1646302"/>
          </a:xfrm>
        </p:spPr>
        <p:txBody>
          <a:bodyPr>
            <a:normAutofit/>
          </a:bodyPr>
          <a:lstStyle/>
          <a:p>
            <a:r>
              <a:rPr lang="en-GB" sz="3800" dirty="0"/>
              <a:t>In-situ and highly portable SVBRDF acquisition method</a:t>
            </a:r>
            <a:endParaRPr lang="en-US" sz="3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0A3E30-EBBD-4B3D-AF4E-BA7A9D8EF7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2792" y="4123342"/>
            <a:ext cx="7766936" cy="1096899"/>
          </a:xfrm>
        </p:spPr>
        <p:txBody>
          <a:bodyPr>
            <a:normAutofit/>
          </a:bodyPr>
          <a:lstStyle/>
          <a:p>
            <a:r>
              <a:rPr lang="fr-FR" dirty="0"/>
              <a:t>C. Cou, R. </a:t>
            </a:r>
            <a:r>
              <a:rPr lang="fr-FR" dirty="0" err="1"/>
              <a:t>Pacanowski</a:t>
            </a:r>
            <a:r>
              <a:rPr lang="fr-FR"/>
              <a:t>, X. </a:t>
            </a:r>
            <a:r>
              <a:rPr lang="fr-FR" err="1"/>
              <a:t>Granier</a:t>
            </a:r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9F327D5-E4EE-4D62-A9F9-207DFABE380E}"/>
              </a:ext>
            </a:extLst>
          </p:cNvPr>
          <p:cNvGrpSpPr/>
          <p:nvPr/>
        </p:nvGrpSpPr>
        <p:grpSpPr>
          <a:xfrm>
            <a:off x="433900" y="6322929"/>
            <a:ext cx="8367804" cy="535071"/>
            <a:chOff x="564528" y="0"/>
            <a:chExt cx="8367804" cy="53507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07B4D69-82BE-4BC1-97BC-3904C3EEF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4988"/>
            <a:stretch/>
          </p:blipFill>
          <p:spPr>
            <a:xfrm>
              <a:off x="564528" y="74863"/>
              <a:ext cx="571499" cy="460208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92139A8-EE65-4F24-A057-39325EC1C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013" r="52461"/>
            <a:stretch/>
          </p:blipFill>
          <p:spPr>
            <a:xfrm>
              <a:off x="2606740" y="74863"/>
              <a:ext cx="1200150" cy="46020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6283170-9C8B-4316-95E8-12F867781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788" t="-13108" r="31356" b="652"/>
            <a:stretch/>
          </p:blipFill>
          <p:spPr>
            <a:xfrm>
              <a:off x="5573539" y="0"/>
              <a:ext cx="832023" cy="517525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1F9F05B-35AD-4F5C-BB70-BED207036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058" b="654"/>
            <a:stretch/>
          </p:blipFill>
          <p:spPr>
            <a:xfrm>
              <a:off x="7830541" y="15875"/>
              <a:ext cx="1101791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1637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2A85F8-A9D8-414C-8813-97C4F5BAA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Thanks</a:t>
            </a:r>
            <a:r>
              <a:rPr lang="fr-FR"/>
              <a:t> for </a:t>
            </a:r>
            <a:r>
              <a:rPr lang="fr-FR" err="1"/>
              <a:t>your</a:t>
            </a:r>
            <a:r>
              <a:rPr lang="fr-FR"/>
              <a:t> attention</a:t>
            </a:r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71EC7D-DCE0-4184-A502-CFDB21851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E8F438D-3C59-4340-8303-FBBBA3DFA0D8}"/>
              </a:ext>
            </a:extLst>
          </p:cNvPr>
          <p:cNvGrpSpPr/>
          <p:nvPr/>
        </p:nvGrpSpPr>
        <p:grpSpPr>
          <a:xfrm>
            <a:off x="564528" y="6248400"/>
            <a:ext cx="8262227" cy="528320"/>
            <a:chOff x="564528" y="0"/>
            <a:chExt cx="8367804" cy="53507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7B94150-2D3C-4642-9771-EBA1FCBCC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4988"/>
            <a:stretch/>
          </p:blipFill>
          <p:spPr>
            <a:xfrm>
              <a:off x="564528" y="74863"/>
              <a:ext cx="571499" cy="460208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CC36EE-823B-45C5-A2F6-703D340CA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013" r="52461"/>
            <a:stretch/>
          </p:blipFill>
          <p:spPr>
            <a:xfrm>
              <a:off x="2606740" y="74863"/>
              <a:ext cx="1200150" cy="46020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55F9002-E7D8-41D7-A246-7E756A8F2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788" t="-13108" r="31356" b="652"/>
            <a:stretch/>
          </p:blipFill>
          <p:spPr>
            <a:xfrm>
              <a:off x="5573539" y="0"/>
              <a:ext cx="832023" cy="517525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8818B82-E4F2-469B-9C67-927F82D6C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058" b="654"/>
            <a:stretch/>
          </p:blipFill>
          <p:spPr>
            <a:xfrm>
              <a:off x="7830541" y="15875"/>
              <a:ext cx="1101791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1611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2E64-B002-DF97-642A-6AA4F672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in situ (Hotel Saint Maurice)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190622-B3EE-2219-4C66-D5E2A4DA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DFC03F3-948D-E6F3-BECA-9559B6215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1C79015-B2C8-E60C-EB45-33D22B464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04" y="691720"/>
            <a:ext cx="8027933" cy="534964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923018" y="5986558"/>
            <a:ext cx="25294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Real </a:t>
            </a:r>
            <a:r>
              <a:rPr lang="fr-FR" sz="1600" i="1" dirty="0" err="1"/>
              <a:t>pictures</a:t>
            </a:r>
            <a:endParaRPr lang="fr-FR" sz="1600" i="1" dirty="0"/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624253" y="5986558"/>
            <a:ext cx="24551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/>
              <a:t>Rendered</a:t>
            </a:r>
            <a:r>
              <a:rPr lang="fr-FR" sz="1600" i="1" dirty="0"/>
              <a:t> images</a:t>
            </a:r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249995" y="5991604"/>
            <a:ext cx="24551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/>
              <a:t>Other</a:t>
            </a:r>
            <a:r>
              <a:rPr lang="fr-FR" sz="1600" i="1" dirty="0"/>
              <a:t> </a:t>
            </a:r>
            <a:r>
              <a:rPr lang="fr-FR" sz="1600" i="1" dirty="0" err="1"/>
              <a:t>rendered</a:t>
            </a:r>
            <a:r>
              <a:rPr lang="fr-FR" sz="1600" i="1" dirty="0"/>
              <a:t> images</a:t>
            </a:r>
          </a:p>
          <a:p>
            <a:endParaRPr lang="fr-FR" dirty="0"/>
          </a:p>
        </p:txBody>
      </p:sp>
      <p:sp>
        <p:nvSpPr>
          <p:cNvPr id="10" name="Flèche vers la droite 9"/>
          <p:cNvSpPr/>
          <p:nvPr/>
        </p:nvSpPr>
        <p:spPr>
          <a:xfrm rot="2146697">
            <a:off x="620244" y="1512439"/>
            <a:ext cx="1361056" cy="239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a droite 10"/>
          <p:cNvSpPr/>
          <p:nvPr/>
        </p:nvSpPr>
        <p:spPr>
          <a:xfrm rot="5831309">
            <a:off x="4145240" y="1144813"/>
            <a:ext cx="1361056" cy="239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a droite 11"/>
          <p:cNvSpPr/>
          <p:nvPr/>
        </p:nvSpPr>
        <p:spPr>
          <a:xfrm rot="14026402">
            <a:off x="3470490" y="2139837"/>
            <a:ext cx="1361056" cy="239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a droite 12"/>
          <p:cNvSpPr/>
          <p:nvPr/>
        </p:nvSpPr>
        <p:spPr>
          <a:xfrm rot="18752011">
            <a:off x="5138730" y="2124014"/>
            <a:ext cx="1361056" cy="239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08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C690E0-5AB8-4F6F-0705-77CB99B5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Before/After normal optimization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C2469F-1318-917E-785C-86F670DE1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DA041ED-32E6-6259-BA00-F34BDC2E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8ADD172-DAD7-977A-7611-529149AFD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50" y="1539565"/>
            <a:ext cx="7472630" cy="377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1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46" y="1009597"/>
            <a:ext cx="4553126" cy="54864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Fast calibration of the light position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5" y="1109273"/>
            <a:ext cx="5498614" cy="4932090"/>
          </a:xfrm>
        </p:spPr>
        <p:txBody>
          <a:bodyPr/>
          <a:lstStyle/>
          <a:p>
            <a:r>
              <a:rPr lang="en-US" b="1" dirty="0"/>
              <a:t>Sphere detection on photograph </a:t>
            </a:r>
            <a:r>
              <a:rPr lang="en-US" dirty="0"/>
              <a:t>with ellipse fitting</a:t>
            </a:r>
          </a:p>
          <a:p>
            <a:endParaRPr lang="en-US" dirty="0"/>
          </a:p>
          <a:p>
            <a:r>
              <a:rPr lang="en-US" b="1" dirty="0"/>
              <a:t>Sphere position optimization </a:t>
            </a:r>
            <a:r>
              <a:rPr lang="en-US" dirty="0"/>
              <a:t>with a ray tracing projection from the photograph on a synthetic scene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Inverse rendering </a:t>
            </a:r>
            <a:r>
              <a:rPr lang="en-US" dirty="0"/>
              <a:t>between the synthetic scene and the photograph </a:t>
            </a:r>
            <a:r>
              <a:rPr lang="en-US" b="1" dirty="0"/>
              <a:t>for the light position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506356" y="2450317"/>
            <a:ext cx="2127979" cy="1766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8918142" y="2450318"/>
            <a:ext cx="2127979" cy="1766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732768" y="4216981"/>
            <a:ext cx="2127979" cy="2308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380" y="285988"/>
            <a:ext cx="2998032" cy="32705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634336" y="3638834"/>
            <a:ext cx="268816" cy="2308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7884826" y="1229193"/>
            <a:ext cx="539646" cy="734518"/>
          </a:xfrm>
          <a:prstGeom prst="rect">
            <a:avLst/>
          </a:prstGeom>
          <a:noFill/>
          <a:ln w="38100">
            <a:solidFill>
              <a:srgbClr val="FF8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/>
          <p:cNvCxnSpPr>
            <a:stCxn id="12" idx="3"/>
            <a:endCxn id="6" idx="1"/>
          </p:cNvCxnSpPr>
          <p:nvPr/>
        </p:nvCxnSpPr>
        <p:spPr>
          <a:xfrm>
            <a:off x="8424472" y="1596452"/>
            <a:ext cx="316908" cy="324826"/>
          </a:xfrm>
          <a:prstGeom prst="straightConnector1">
            <a:avLst/>
          </a:prstGeom>
          <a:ln w="38100">
            <a:solidFill>
              <a:srgbClr val="FF8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99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CD5980-61ED-8E1A-9457-BC19C713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3432"/>
            <a:ext cx="9000922" cy="1320800"/>
          </a:xfrm>
        </p:spPr>
        <p:txBody>
          <a:bodyPr/>
          <a:lstStyle/>
          <a:p>
            <a:r>
              <a:rPr lang="en-GB" dirty="0"/>
              <a:t>Disc source over point source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F8354619-95F5-7CAC-DCA9-E0E4FF7B43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1079292"/>
                <a:ext cx="6428004" cy="5692319"/>
              </a:xfrm>
            </p:spPr>
            <p:txBody>
              <a:bodyPr>
                <a:normAutofit fontScale="92500" lnSpcReduction="10000"/>
              </a:bodyPr>
              <a:lstStyle/>
              <a:p>
                <a:pPr marL="285750" lvl="1"/>
                <a:r>
                  <a:rPr lang="en-GB" sz="1800" dirty="0">
                    <a:solidFill>
                      <a:schemeClr val="tx1"/>
                    </a:solidFill>
                  </a:rPr>
                  <a:t>Point source model:</a:t>
                </a:r>
              </a:p>
              <a:p>
                <a:pPr marL="0" lvl="1" indent="0">
                  <a:buNone/>
                </a:pPr>
                <a:r>
                  <a:rPr lang="en-GB" sz="1800" i="1" dirty="0">
                    <a:solidFill>
                      <a:schemeClr val="tx1"/>
                    </a:solidFill>
                    <a:latin typeface="Cambria Math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2200" i="1">
                        <a:solidFill>
                          <a:schemeClr val="tx1"/>
                        </a:solidFill>
                        <a:latin typeface="Cambria Math" charset="0"/>
                      </a:rPr>
                      <m:t>𝜌</m:t>
                    </m:r>
                    <m:d>
                      <m:dPr>
                        <m:ctrlP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2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2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GB" sz="220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fr-FR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𝑝𝑜𝑖𝑛𝑡</m:t>
                        </m:r>
                      </m:sub>
                    </m:sSub>
                    <m:f>
                      <m:fPr>
                        <m:ctrlP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𝑜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GB" sz="2200" dirty="0">
                  <a:solidFill>
                    <a:schemeClr val="tx1"/>
                  </a:solidFill>
                </a:endParaRPr>
              </a:p>
              <a:p>
                <a:pPr marL="0" lvl="1" indent="0">
                  <a:buNone/>
                </a:pPr>
                <a:r>
                  <a:rPr lang="en-GB" sz="2200" dirty="0">
                    <a:solidFill>
                      <a:schemeClr val="tx1"/>
                    </a:solidFill>
                  </a:rPr>
                  <a:t>		</a:t>
                </a:r>
                <a:r>
                  <a:rPr lang="en-GB" dirty="0">
                    <a:solidFill>
                      <a:schemeClr val="tx1"/>
                    </a:solidFill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𝑝𝑜𝑖𝑛𝑡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func>
                          <m:funcPr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𝑑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</m:e>
                        </m:func>
                      </m:den>
                    </m:f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marL="285750" lvl="1"/>
                <a:endParaRPr lang="en-GB" sz="1800" dirty="0">
                  <a:solidFill>
                    <a:schemeClr val="tx1"/>
                  </a:solidFill>
                </a:endParaRPr>
              </a:p>
              <a:p>
                <a:pPr marL="285750" lvl="1"/>
                <a:endParaRPr lang="en-GB" sz="1800" dirty="0">
                  <a:solidFill>
                    <a:schemeClr val="tx1"/>
                  </a:solidFill>
                </a:endParaRPr>
              </a:p>
              <a:p>
                <a:pPr marL="285750" lvl="1"/>
                <a:endParaRPr lang="en-GB" sz="1800" dirty="0">
                  <a:solidFill>
                    <a:schemeClr val="tx1"/>
                  </a:solidFill>
                </a:endParaRPr>
              </a:p>
              <a:p>
                <a:pPr marL="285750" lvl="1"/>
                <a:endParaRPr lang="en-GB" sz="1800" dirty="0">
                  <a:solidFill>
                    <a:schemeClr val="tx1"/>
                  </a:solidFill>
                </a:endParaRPr>
              </a:p>
              <a:p>
                <a:pPr marL="285750" lvl="1"/>
                <a:r>
                  <a:rPr lang="en-GB" sz="1800" dirty="0">
                    <a:solidFill>
                      <a:schemeClr val="tx1"/>
                    </a:solidFill>
                  </a:rPr>
                  <a:t>Disc source model:</a:t>
                </a:r>
              </a:p>
              <a:p>
                <a:pPr marL="400050" lvl="2" indent="0">
                  <a:buNone/>
                </a:pPr>
                <a14:m>
                  <m:oMath xmlns:m="http://schemas.openxmlformats.org/officeDocument/2006/math">
                    <m:r>
                      <a:rPr lang="en-GB" sz="2200" i="1">
                        <a:solidFill>
                          <a:schemeClr val="tx1"/>
                        </a:solidFill>
                        <a:latin typeface="Cambria Math" charset="0"/>
                      </a:rPr>
                      <m:t>𝜌</m:t>
                    </m:r>
                    <m:d>
                      <m:dPr>
                        <m:ctrlP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2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2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GB" sz="220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fr-FR" sz="22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𝑑𝑖𝑠𝑐</m:t>
                        </m:r>
                      </m:sub>
                    </m:sSub>
                    <m:f>
                      <m:fPr>
                        <m:ctrlPr>
                          <a:rPr lang="en-GB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𝑜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2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200" dirty="0">
                    <a:solidFill>
                      <a:schemeClr val="tx1"/>
                    </a:solidFill>
                  </a:rPr>
                  <a:t> 	</a:t>
                </a:r>
                <a:r>
                  <a:rPr lang="en-GB" dirty="0">
                    <a:solidFill>
                      <a:schemeClr val="tx1"/>
                    </a:solidFill>
                  </a:rPr>
                  <a:t>	 	</a:t>
                </a:r>
              </a:p>
              <a:p>
                <a:pPr marL="857250" lvl="3" indent="0">
                  <a:buNone/>
                </a:pPr>
                <a:r>
                  <a:rPr lang="en-GB" sz="1600" dirty="0">
                    <a:solidFill>
                      <a:schemeClr val="tx1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fr-FR" sz="16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𝑑𝑖𝑠𝑐</m:t>
                        </m:r>
                      </m:sub>
                    </m:sSub>
                    <m:r>
                      <a:rPr lang="fr-FR" sz="1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is-I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is-I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600" b="0" i="0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cos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𝐻</m:t>
                                </m:r>
                                <m:func>
                                  <m:funcPr>
                                    <m:ctrlPr>
                                      <a:rPr lang="fr-FR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func>
                          </m:e>
                        </m:d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f>
                          <m:fPr>
                            <m:ctrlPr>
                              <a:rPr lang="bg-BG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𝐻𝑍</m:t>
                            </m:r>
                            <m:func>
                              <m:funcPr>
                                <m:ctrlPr>
                                  <a:rPr lang="fr-FR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60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cos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fr-FR" sz="16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func>
                          </m:num>
                          <m:den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𝑃</m:t>
                            </m:r>
                          </m:den>
                        </m:f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  <m:f>
                          <m:fPr>
                            <m:ctrlPr>
                              <a:rPr lang="bg-BG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1 −</m:t>
                            </m:r>
                            <m:sSup>
                              <m:sSupPr>
                                <m:ctrlP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𝑃</m:t>
                            </m:r>
                          </m:den>
                        </m:f>
                        <m:func>
                          <m:funcPr>
                            <m:ctrlPr>
                              <a:rPr lang="fr-FR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6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16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e>
                    </m:d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857250" lvl="3" indent="0">
                  <a:buNone/>
                </a:pPr>
                <a:r>
                  <a:rPr lang="en-GB" sz="1600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cs-CZ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cs-CZ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𝐻</m:t>
                            </m:r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= </m:t>
                            </m:r>
                            <m:f>
                              <m:fPr>
                                <m:type m:val="skw"/>
                                <m:ctrlP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h</m:t>
                                </m:r>
                              </m:num>
                              <m:den>
                                <m: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𝑎</m:t>
                                </m:r>
                              </m:den>
                            </m:f>
                          </m:e>
                          <m:e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𝑅</m:t>
                            </m:r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= </m:t>
                            </m:r>
                            <m:f>
                              <m:fPr>
                                <m:type m:val="skw"/>
                                <m:ctrlP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𝑎</m:t>
                                </m:r>
                              </m:den>
                            </m:f>
                          </m:e>
                          <m:e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𝑍</m:t>
                            </m:r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=1+ </m:t>
                            </m:r>
                            <m:sSup>
                              <m:sSupPr>
                                <m:ctrlP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  <m:e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𝑃</m:t>
                            </m:r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= </m:t>
                            </m:r>
                            <m:sSup>
                              <m:sSupPr>
                                <m:ctrlPr>
                                  <a:rPr lang="is-I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is-I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is-I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𝑍</m:t>
                                        </m:r>
                                      </m:e>
                                      <m:sup>
                                        <m:r>
                                          <a:rPr lang="fr-FR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fr-FR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−4</m:t>
                                    </m:r>
                                    <m:sSup>
                                      <m:sSupPr>
                                        <m:ctrlPr>
                                          <a:rPr lang="fr-FR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r>
                                          <a:rPr lang="fr-FR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1/2</m:t>
                                </m:r>
                              </m:sup>
                            </m:sSup>
                          </m:e>
                        </m:eqArr>
                      </m:e>
                    </m:d>
                  </m:oMath>
                </a14:m>
                <a:endParaRPr lang="en-GB" sz="1600" dirty="0">
                  <a:solidFill>
                    <a:schemeClr val="tx1"/>
                  </a:solidFill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8354619-95F5-7CAC-DCA9-E0E4FF7B43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079292"/>
                <a:ext cx="6428004" cy="5692319"/>
              </a:xfrm>
              <a:blipFill rotWithShape="0">
                <a:blip r:embed="rId2"/>
                <a:stretch>
                  <a:fillRect l="-95" t="-7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FED683-937A-B96D-48D2-2276114A7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86C32ED-FEB3-91EF-6C4C-536DE3C12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36" y="803832"/>
            <a:ext cx="4923679" cy="3580282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6041036" y="803831"/>
            <a:ext cx="4390973" cy="3293230"/>
            <a:chOff x="3891336" y="963787"/>
            <a:chExt cx="4390973" cy="3293230"/>
          </a:xfrm>
        </p:grpSpPr>
        <p:pic>
          <p:nvPicPr>
            <p:cNvPr id="8" name="Image 7" descr="Une image contenant capture d’écran&#10;&#10;Description générée automatiquement">
              <a:extLst>
                <a:ext uri="{FF2B5EF4-FFF2-40B4-BE49-F238E27FC236}">
                  <a16:creationId xmlns:a16="http://schemas.microsoft.com/office/drawing/2014/main" id="{0CA7ACFF-2CB2-3F70-BFCA-ADE999315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1336" y="963787"/>
              <a:ext cx="4390973" cy="32932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/>
                <p:cNvSpPr txBox="1"/>
                <p:nvPr/>
              </p:nvSpPr>
              <p:spPr>
                <a:xfrm>
                  <a:off x="4864065" y="1761626"/>
                  <a:ext cx="4449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ZoneTexte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4065" y="1761626"/>
                  <a:ext cx="44493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Connecteur droit avec flèche 10"/>
            <p:cNvCxnSpPr/>
            <p:nvPr/>
          </p:nvCxnSpPr>
          <p:spPr>
            <a:xfrm>
              <a:off x="4392118" y="1448535"/>
              <a:ext cx="1379095" cy="163943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751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 source over point source model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184223"/>
            <a:ext cx="4599204" cy="4857139"/>
          </a:xfrm>
        </p:spPr>
        <p:txBody>
          <a:bodyPr/>
          <a:lstStyle/>
          <a:p>
            <a:r>
              <a:rPr lang="en-US" dirty="0"/>
              <a:t>Photograph of a quasi diffuse wall </a:t>
            </a:r>
            <a:r>
              <a:rPr lang="en-US"/>
              <a:t>and model comparison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683" y="2201463"/>
            <a:ext cx="2879925" cy="38398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165" y="1184223"/>
            <a:ext cx="5019615" cy="475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4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DA6D66-2E8D-F227-7AC0-7462726CA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image data to BRDF measurements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A2D3A17-FCB6-6433-2469-5A0700D4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D1D568-76D4-D35A-00CC-44FB45D7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11" name="Image 10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99704E24-34BC-DFE0-5190-1AC76E17C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81" y="966745"/>
            <a:ext cx="8760150" cy="54397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1314" y="862149"/>
            <a:ext cx="6479177" cy="97971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65223" y="2180863"/>
            <a:ext cx="4152508" cy="27568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76016" y="6041362"/>
            <a:ext cx="8941715" cy="36512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26718" y="1841862"/>
            <a:ext cx="1990312" cy="373597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06285" y="1980007"/>
            <a:ext cx="2019988" cy="17951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35959" y="3932412"/>
            <a:ext cx="2019988" cy="13449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65223" y="2926080"/>
            <a:ext cx="2050868" cy="60089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5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7" grpId="0" animBg="1"/>
      <p:bldP spid="7" grpId="1" animBg="1"/>
      <p:bldP spid="8" grpId="0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354" y="1331546"/>
            <a:ext cx="5926431" cy="39477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Context: capturing the real-world in situ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86434" y="1079501"/>
                <a:ext cx="5807966" cy="4961862"/>
              </a:xfrm>
            </p:spPr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r>
                  <a:rPr lang="en-US" sz="2000" dirty="0"/>
                  <a:t>Goal: capture and reconstruct in situ objects</a:t>
                </a:r>
              </a:p>
              <a:p>
                <a:pPr lvl="1"/>
                <a:r>
                  <a:rPr lang="en-US" sz="1800" dirty="0"/>
                  <a:t>Cultural Heritage acquisition [1]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sz="2000" dirty="0"/>
                  <a:t>Appearance: geometry + SVBRDF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charset="0"/>
                      </a:rPr>
                      <m:t>𝜌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6434" y="1079501"/>
                <a:ext cx="5807966" cy="4961862"/>
              </a:xfrm>
              <a:blipFill rotWithShape="0">
                <a:blip r:embed="rId4"/>
                <a:stretch>
                  <a:fillRect l="-5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677333" y="6041362"/>
            <a:ext cx="7840365" cy="365125"/>
          </a:xfrm>
        </p:spPr>
        <p:txBody>
          <a:bodyPr/>
          <a:lstStyle/>
          <a:p>
            <a:r>
              <a:rPr lang="fr-FR" sz="1200" dirty="0"/>
              <a:t>[1] Baillet </a:t>
            </a:r>
            <a:r>
              <a:rPr lang="fr-FR" sz="1200" i="1" dirty="0"/>
              <a:t>et al.</a:t>
            </a:r>
            <a:r>
              <a:rPr lang="fr-FR" sz="1200" dirty="0"/>
              <a:t>, 3D for </a:t>
            </a:r>
            <a:r>
              <a:rPr lang="fr-FR" sz="1200" dirty="0" err="1"/>
              <a:t>Studying</a:t>
            </a:r>
            <a:r>
              <a:rPr lang="fr-FR" sz="1200" dirty="0"/>
              <a:t> </a:t>
            </a:r>
            <a:r>
              <a:rPr lang="fr-FR" sz="1200" dirty="0" err="1"/>
              <a:t>Reuse</a:t>
            </a:r>
            <a:r>
              <a:rPr lang="fr-FR" sz="1200" dirty="0"/>
              <a:t> in 19th Century </a:t>
            </a:r>
            <a:r>
              <a:rPr lang="fr-FR" sz="1200" dirty="0" err="1"/>
              <a:t>Cairo</a:t>
            </a:r>
            <a:r>
              <a:rPr lang="fr-FR" sz="1200" dirty="0"/>
              <a:t>: the Case of Saint-Maurice </a:t>
            </a:r>
            <a:r>
              <a:rPr lang="fr-FR" sz="1200" dirty="0" err="1"/>
              <a:t>Residence</a:t>
            </a:r>
            <a:r>
              <a:rPr lang="fr-FR" sz="1200" dirty="0"/>
              <a:t>, 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6" name="Picture 2" descr="PS 2 - Triangle Mesh Processing and Simplification">
            <a:extLst>
              <a:ext uri="{FF2B5EF4-FFF2-40B4-BE49-F238E27FC236}">
                <a16:creationId xmlns:a16="http://schemas.microsoft.com/office/drawing/2014/main" id="{CBAB496B-84A8-4BBE-83B3-44C1AB8CF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54" y="2098371"/>
            <a:ext cx="1572514" cy="168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idirectional reflectance distribution function - Wikipedia">
            <a:extLst>
              <a:ext uri="{FF2B5EF4-FFF2-40B4-BE49-F238E27FC236}">
                <a16:creationId xmlns:a16="http://schemas.microsoft.com/office/drawing/2014/main" id="{B2033C99-7E9A-4D37-9C36-E93FE915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445" y="1573599"/>
            <a:ext cx="2580976" cy="161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445" y="3256925"/>
            <a:ext cx="2600840" cy="1625525"/>
          </a:xfrm>
          <a:prstGeom prst="rect">
            <a:avLst/>
          </a:prstGeom>
        </p:spPr>
      </p:pic>
      <p:cxnSp>
        <p:nvCxnSpPr>
          <p:cNvPr id="10" name="Connecteur droit avec flèche 9"/>
          <p:cNvCxnSpPr>
            <a:endCxn id="7" idx="1"/>
          </p:cNvCxnSpPr>
          <p:nvPr/>
        </p:nvCxnSpPr>
        <p:spPr>
          <a:xfrm flipV="1">
            <a:off x="7112000" y="2382305"/>
            <a:ext cx="1668445" cy="5597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endCxn id="8" idx="1"/>
          </p:cNvCxnSpPr>
          <p:nvPr/>
        </p:nvCxnSpPr>
        <p:spPr>
          <a:xfrm>
            <a:off x="6413500" y="3256925"/>
            <a:ext cx="2366945" cy="8127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61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835E44-0C65-FA06-4ADB-D3D9D6523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43432"/>
            <a:ext cx="9540073" cy="1320800"/>
          </a:xfrm>
        </p:spPr>
        <p:txBody>
          <a:bodyPr/>
          <a:lstStyle/>
          <a:p>
            <a:r>
              <a:rPr lang="fr-FR" dirty="0"/>
              <a:t>The light/</a:t>
            </a:r>
            <a:r>
              <a:rPr lang="en-US" dirty="0"/>
              <a:t>view</a:t>
            </a:r>
            <a:r>
              <a:rPr lang="fr-FR" dirty="0"/>
              <a:t> </a:t>
            </a:r>
            <a:r>
              <a:rPr lang="en-US" dirty="0"/>
              <a:t>angular</a:t>
            </a:r>
            <a:r>
              <a:rPr lang="fr-FR" dirty="0"/>
              <a:t> distribution </a:t>
            </a:r>
            <a:r>
              <a:rPr lang="en-US" dirty="0"/>
              <a:t>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7DCB88D-8E14-B11B-4E31-4D45D3B904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1325367"/>
                <a:ext cx="5976129" cy="5081120"/>
              </a:xfrm>
            </p:spPr>
            <p:txBody>
              <a:bodyPr>
                <a:normAutofit/>
              </a:bodyPr>
              <a:lstStyle/>
              <a:p>
                <a:r>
                  <a:rPr lang="fr-FR" dirty="0"/>
                  <a:t>Need for a </a:t>
                </a:r>
                <a:r>
                  <a:rPr lang="en-GB" dirty="0"/>
                  <a:t>calibrated dense sampling</a:t>
                </a:r>
              </a:p>
              <a:p>
                <a:pPr lvl="1"/>
                <a:r>
                  <a:rPr lang="en-GB" dirty="0"/>
                  <a:t>Light direction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</a:p>
              <a:p>
                <a:pPr lvl="1"/>
                <a:r>
                  <a:rPr lang="en-GB" dirty="0"/>
                  <a:t>View direction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𝜔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Easier in laboratories</a:t>
                </a:r>
              </a:p>
              <a:p>
                <a:endParaRPr lang="en-GB" dirty="0"/>
              </a:p>
              <a:p>
                <a:r>
                  <a:rPr lang="en-GB" dirty="0"/>
                  <a:t>More complicated for uncontrolled environment </a:t>
                </a:r>
              </a:p>
              <a:p>
                <a:pPr lvl="1"/>
                <a:r>
                  <a:rPr lang="en-GB" dirty="0"/>
                  <a:t>Good calibration but sparse light distribution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7DCB88D-8E14-B11B-4E31-4D45D3B904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325367"/>
                <a:ext cx="5976129" cy="5081120"/>
              </a:xfrm>
              <a:blipFill rotWithShape="0">
                <a:blip r:embed="rId3"/>
                <a:stretch>
                  <a:fillRect l="-204" t="-7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B1FF97A-1E72-A108-86BE-1E1401E6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891814" cy="607632"/>
          </a:xfrm>
        </p:spPr>
        <p:txBody>
          <a:bodyPr/>
          <a:lstStyle/>
          <a:p>
            <a:r>
              <a:rPr lang="fr-FR" sz="1200" dirty="0"/>
              <a:t>[1] Ben-Ezra </a:t>
            </a:r>
            <a:r>
              <a:rPr lang="fr-FR" sz="1200" i="1" dirty="0"/>
              <a:t>et al.</a:t>
            </a:r>
            <a:r>
              <a:rPr lang="fr-FR" sz="1200" dirty="0"/>
              <a:t>, An LED-</a:t>
            </a:r>
            <a:r>
              <a:rPr lang="fr-FR" sz="1200" dirty="0" err="1"/>
              <a:t>only</a:t>
            </a:r>
            <a:r>
              <a:rPr lang="fr-FR" sz="1200" dirty="0"/>
              <a:t> BRDF </a:t>
            </a:r>
            <a:r>
              <a:rPr lang="fr-FR" sz="1200" dirty="0" err="1"/>
              <a:t>Measurement</a:t>
            </a:r>
            <a:r>
              <a:rPr lang="fr-FR" sz="1200" dirty="0"/>
              <a:t> </a:t>
            </a:r>
            <a:r>
              <a:rPr lang="fr-FR" sz="1200" dirty="0" err="1"/>
              <a:t>Device</a:t>
            </a:r>
            <a:r>
              <a:rPr lang="fr-FR" sz="1200" dirty="0"/>
              <a:t>, 2008, </a:t>
            </a:r>
          </a:p>
          <a:p>
            <a:r>
              <a:rPr lang="fr-FR" sz="1200" dirty="0"/>
              <a:t>[2] Hwang </a:t>
            </a:r>
            <a:r>
              <a:rPr lang="fr-FR" sz="1200" i="1" dirty="0"/>
              <a:t>et al.</a:t>
            </a:r>
            <a:r>
              <a:rPr lang="fr-FR" sz="1200" dirty="0"/>
              <a:t>, </a:t>
            </a:r>
            <a:r>
              <a:rPr lang="fr-FR" sz="1200" dirty="0" err="1"/>
              <a:t>Sparse</a:t>
            </a:r>
            <a:r>
              <a:rPr lang="fr-FR" sz="1200" dirty="0"/>
              <a:t> </a:t>
            </a:r>
            <a:r>
              <a:rPr lang="fr-FR" sz="1200" dirty="0" err="1"/>
              <a:t>Ellipsometry</a:t>
            </a:r>
            <a:r>
              <a:rPr lang="fr-FR" sz="1200" dirty="0"/>
              <a:t>: Portable Acquisition of </a:t>
            </a:r>
            <a:r>
              <a:rPr lang="fr-FR" sz="1200" dirty="0" err="1"/>
              <a:t>Polarimetric</a:t>
            </a:r>
            <a:r>
              <a:rPr lang="fr-FR" sz="1200" dirty="0"/>
              <a:t> SVBRDF and Shape </a:t>
            </a:r>
            <a:r>
              <a:rPr lang="fr-FR" sz="1200" dirty="0" err="1"/>
              <a:t>with</a:t>
            </a:r>
            <a:r>
              <a:rPr lang="fr-FR" sz="1200" dirty="0"/>
              <a:t> </a:t>
            </a:r>
            <a:r>
              <a:rPr lang="fr-FR" sz="1200" dirty="0" err="1"/>
              <a:t>Unstructured</a:t>
            </a:r>
            <a:r>
              <a:rPr lang="fr-FR" sz="1200" dirty="0"/>
              <a:t> Flash </a:t>
            </a:r>
            <a:r>
              <a:rPr lang="fr-FR" sz="1200" dirty="0" err="1"/>
              <a:t>Photography</a:t>
            </a:r>
            <a:r>
              <a:rPr lang="fr-FR" sz="1200" dirty="0"/>
              <a:t>, 2022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89D81D-3EB8-1E95-2A74-846AD9813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9" name="Image 8" descr="Une image contenant capture d’écran, diagramme, cercle, texte&#10;&#10;Description générée automatiquement">
            <a:extLst>
              <a:ext uri="{FF2B5EF4-FFF2-40B4-BE49-F238E27FC236}">
                <a16:creationId xmlns:a16="http://schemas.microsoft.com/office/drawing/2014/main" id="{3F921809-FA49-639C-2A1E-0194BD3A8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360" y="788136"/>
            <a:ext cx="4340088" cy="2432528"/>
          </a:xfrm>
          <a:prstGeom prst="rect">
            <a:avLst/>
          </a:prstGeom>
        </p:spPr>
      </p:pic>
      <p:pic>
        <p:nvPicPr>
          <p:cNvPr id="11" name="Image 10" descr="Une image contenant hibou, jouet, oiseau, dessin humoristique&#10;&#10;Description générée automatiquement">
            <a:extLst>
              <a:ext uri="{FF2B5EF4-FFF2-40B4-BE49-F238E27FC236}">
                <a16:creationId xmlns:a16="http://schemas.microsoft.com/office/drawing/2014/main" id="{ACE813DF-0843-4E31-060D-2214A597E3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t="1763" r="75579" b="10821"/>
          <a:stretch/>
        </p:blipFill>
        <p:spPr>
          <a:xfrm>
            <a:off x="7569148" y="3596852"/>
            <a:ext cx="2171911" cy="262707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472360" y="3155349"/>
            <a:ext cx="43400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/>
              <a:t>Hemispherical</a:t>
            </a:r>
            <a:r>
              <a:rPr lang="fr-FR" sz="1600" i="1" dirty="0"/>
              <a:t> light </a:t>
            </a:r>
            <a:r>
              <a:rPr lang="fr-FR" sz="1600" i="1" dirty="0" err="1"/>
              <a:t>dome</a:t>
            </a:r>
            <a:r>
              <a:rPr lang="fr-FR" sz="1600" i="1" dirty="0"/>
              <a:t> </a:t>
            </a:r>
            <a:r>
              <a:rPr lang="fr-FR" sz="1600" i="1" dirty="0" err="1"/>
              <a:t>set-up</a:t>
            </a:r>
            <a:r>
              <a:rPr lang="fr-FR" sz="1600" i="1" dirty="0"/>
              <a:t> [1] </a:t>
            </a:r>
          </a:p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485060" y="6182185"/>
            <a:ext cx="43400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/>
              <a:t>Portable </a:t>
            </a:r>
            <a:r>
              <a:rPr lang="fr-FR" sz="1600" i="1" dirty="0" err="1"/>
              <a:t>set-up</a:t>
            </a:r>
            <a:r>
              <a:rPr lang="fr-FR" sz="1600" i="1" dirty="0"/>
              <a:t> [2]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914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new approach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23" name="Picture 8" descr="Dessin animé graphique de conception simple de caméra modèle 3D $6 - .fbx  .obj - Free3D">
            <a:extLst>
              <a:ext uri="{FF2B5EF4-FFF2-40B4-BE49-F238E27FC236}">
                <a16:creationId xmlns:a16="http://schemas.microsoft.com/office/drawing/2014/main" id="{7DB8ABC6-FEBD-8A71-D45B-539282ED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42" y="905321"/>
            <a:ext cx="2408165" cy="240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essin animé graphique de conception simple de caméra modèle 3D $6 - .fbx  .obj - Free3D">
            <a:extLst>
              <a:ext uri="{FF2B5EF4-FFF2-40B4-BE49-F238E27FC236}">
                <a16:creationId xmlns:a16="http://schemas.microsoft.com/office/drawing/2014/main" id="{DA511C30-FD5A-287A-8C0D-E42367DC1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05674" y="1834654"/>
            <a:ext cx="2268875" cy="226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Dessin animé graphique de conception simple de caméra modèle 3D $6 - .fbx  .obj - Free3D">
            <a:extLst>
              <a:ext uri="{FF2B5EF4-FFF2-40B4-BE49-F238E27FC236}">
                <a16:creationId xmlns:a16="http://schemas.microsoft.com/office/drawing/2014/main" id="{44487CF2-1EC4-9679-1986-EA69DF1A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44" y="2625617"/>
            <a:ext cx="2268875" cy="226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projecteur de dos 4210553 Art vectoriel chez Vecteezy">
            <a:extLst>
              <a:ext uri="{FF2B5EF4-FFF2-40B4-BE49-F238E27FC236}">
                <a16:creationId xmlns:a16="http://schemas.microsoft.com/office/drawing/2014/main" id="{72235800-BAC2-B75F-C4B2-415FD2F1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8238">
            <a:off x="4458043" y="2885506"/>
            <a:ext cx="2501976" cy="250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heckerboard — Wiktionnaire">
            <a:extLst>
              <a:ext uri="{FF2B5EF4-FFF2-40B4-BE49-F238E27FC236}">
                <a16:creationId xmlns:a16="http://schemas.microsoft.com/office/drawing/2014/main" id="{59264CBD-ACEC-5C80-1D98-4FBA8C315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532" y="1464232"/>
            <a:ext cx="2420953" cy="2420953"/>
          </a:xfrm>
          <a:prstGeom prst="rect">
            <a:avLst/>
          </a:prstGeom>
          <a:effectLst>
            <a:outerShdw blurRad="152400" dist="469900" dir="13260000" sx="90000" sy="-19000" rotWithShape="0">
              <a:prstClr val="black">
                <a:alpha val="15000"/>
              </a:prstClr>
            </a:outerShdw>
          </a:effectLst>
          <a:scene3d>
            <a:camera prst="isometricOffAxis1Top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8" name="Picture 2" descr="PS 2 - Triangle Mesh Processing and Simplification">
            <a:extLst>
              <a:ext uri="{FF2B5EF4-FFF2-40B4-BE49-F238E27FC236}">
                <a16:creationId xmlns:a16="http://schemas.microsoft.com/office/drawing/2014/main" id="{7790A253-C49E-1E44-67B2-09949C8A7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67" y="1957495"/>
            <a:ext cx="1336780" cy="1434429"/>
          </a:xfrm>
          <a:prstGeom prst="rect">
            <a:avLst/>
          </a:prstGeom>
          <a:noFill/>
          <a:effectLst>
            <a:outerShdw blurRad="76200" dir="8100000" sy="-23000" kx="8004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CCA51D71-A36B-F1D4-08FA-0A1900CE75A1}"/>
              </a:ext>
            </a:extLst>
          </p:cNvPr>
          <p:cNvSpPr/>
          <p:nvPr/>
        </p:nvSpPr>
        <p:spPr>
          <a:xfrm>
            <a:off x="6911858" y="1834654"/>
            <a:ext cx="493815" cy="510431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  <a:lumMod val="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9200000" scaled="0"/>
            <a:tileRect/>
          </a:gradFill>
          <a:effectLst>
            <a:outerShdw blurRad="76200" dist="12700" dir="8040000" sy="-23000" kx="800400" algn="br" rotWithShape="0">
              <a:prstClr val="black">
                <a:alpha val="84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199E386-C788-E082-4F15-236EB8CA26BE}"/>
              </a:ext>
            </a:extLst>
          </p:cNvPr>
          <p:cNvSpPr/>
          <p:nvPr/>
        </p:nvSpPr>
        <p:spPr>
          <a:xfrm>
            <a:off x="4964074" y="2115184"/>
            <a:ext cx="493815" cy="510431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  <a:lumMod val="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9200000" scaled="0"/>
            <a:tileRect/>
          </a:gradFill>
          <a:effectLst>
            <a:outerShdw blurRad="76200" dist="12700" dir="8040000" sy="-23000" kx="800400" algn="br" rotWithShape="0">
              <a:prstClr val="black">
                <a:alpha val="84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11E0B8-6699-A89C-C798-3E911739F42E}"/>
              </a:ext>
            </a:extLst>
          </p:cNvPr>
          <p:cNvSpPr/>
          <p:nvPr/>
        </p:nvSpPr>
        <p:spPr>
          <a:xfrm>
            <a:off x="3781835" y="3313486"/>
            <a:ext cx="422232" cy="41698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isometricLeftDown"/>
            <a:lightRig rig="threePt" dir="t"/>
          </a:scene3d>
          <a:sp3d extrusionH="57150">
            <a:extrusionClr>
              <a:schemeClr val="bg1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DC89B919-9657-B807-CB7C-CB3FC7F391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3071"/>
          <a:stretch/>
        </p:blipFill>
        <p:spPr>
          <a:xfrm>
            <a:off x="3415928" y="3879863"/>
            <a:ext cx="1439826" cy="1664769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6764979" y="3671024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rebuchet MS" charset="0"/>
                <a:ea typeface="Trebuchet MS" charset="0"/>
                <a:cs typeface="Trebuchet MS" charset="0"/>
              </a:rPr>
              <a:t>Camera light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2600640" y="4513359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rebuchet MS" charset="0"/>
                <a:ea typeface="Trebuchet MS" charset="0"/>
                <a:cs typeface="Trebuchet MS" charset="0"/>
              </a:rPr>
              <a:t>Camera scene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4204067" y="3802369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Trebuchet MS" charset="0"/>
                <a:ea typeface="Trebuchet MS" charset="0"/>
                <a:cs typeface="Trebuchet MS" charset="0"/>
              </a:rPr>
              <a:t>Spectralon</a:t>
            </a:r>
            <a:endParaRPr lang="fr-FR" dirty="0">
              <a:latin typeface="Trebuchet MS" charset="0"/>
              <a:ea typeface="Trebuchet MS" charset="0"/>
              <a:cs typeface="Trebuchet MS" charset="0"/>
            </a:endParaRPr>
          </a:p>
        </p:txBody>
      </p:sp>
      <p:cxnSp>
        <p:nvCxnSpPr>
          <p:cNvPr id="37" name="Connecteur en angle 36"/>
          <p:cNvCxnSpPr/>
          <p:nvPr/>
        </p:nvCxnSpPr>
        <p:spPr>
          <a:xfrm rot="10800000">
            <a:off x="2351960" y="4513359"/>
            <a:ext cx="248680" cy="184666"/>
          </a:xfrm>
          <a:prstGeom prst="bentConnector3">
            <a:avLst>
              <a:gd name="adj1" fmla="val 9928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en angle 37"/>
          <p:cNvCxnSpPr/>
          <p:nvPr/>
        </p:nvCxnSpPr>
        <p:spPr>
          <a:xfrm rot="10800000">
            <a:off x="4317739" y="3668425"/>
            <a:ext cx="250280" cy="184666"/>
          </a:xfrm>
          <a:prstGeom prst="bentConnector3">
            <a:avLst>
              <a:gd name="adj1" fmla="val 103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en angle 38"/>
          <p:cNvCxnSpPr/>
          <p:nvPr/>
        </p:nvCxnSpPr>
        <p:spPr>
          <a:xfrm rot="5400000" flipH="1" flipV="1">
            <a:off x="7570048" y="3363194"/>
            <a:ext cx="257936" cy="35772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5226610" y="1326275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rebuchet MS" charset="0"/>
                <a:ea typeface="Trebuchet MS" charset="0"/>
                <a:cs typeface="Trebuchet MS" charset="0"/>
              </a:rPr>
              <a:t>Mirror spheres</a:t>
            </a:r>
          </a:p>
        </p:txBody>
      </p:sp>
      <p:cxnSp>
        <p:nvCxnSpPr>
          <p:cNvPr id="41" name="Connecteur en angle 40"/>
          <p:cNvCxnSpPr/>
          <p:nvPr/>
        </p:nvCxnSpPr>
        <p:spPr>
          <a:xfrm rot="16200000" flipH="1">
            <a:off x="6137858" y="1601548"/>
            <a:ext cx="179816" cy="36793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en angle 41"/>
          <p:cNvCxnSpPr/>
          <p:nvPr/>
        </p:nvCxnSpPr>
        <p:spPr>
          <a:xfrm rot="5400000">
            <a:off x="5653484" y="1636580"/>
            <a:ext cx="329301" cy="44735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3752731" y="1518287"/>
            <a:ext cx="1743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rebuchet MS" charset="0"/>
                <a:ea typeface="Trebuchet MS" charset="0"/>
                <a:cs typeface="Trebuchet MS" charset="0"/>
              </a:rPr>
              <a:t>Studied object</a:t>
            </a:r>
          </a:p>
        </p:txBody>
      </p:sp>
      <p:cxnSp>
        <p:nvCxnSpPr>
          <p:cNvPr id="44" name="Connecteur en angle 43"/>
          <p:cNvCxnSpPr/>
          <p:nvPr/>
        </p:nvCxnSpPr>
        <p:spPr>
          <a:xfrm rot="10800000" flipV="1">
            <a:off x="3296015" y="1702952"/>
            <a:ext cx="456718" cy="152869"/>
          </a:xfrm>
          <a:prstGeom prst="bentConnector3">
            <a:avLst>
              <a:gd name="adj1" fmla="val 10005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BEB8C5D-24EA-5D88-AA75-A73E7CE76FB2}"/>
              </a:ext>
            </a:extLst>
          </p:cNvPr>
          <p:cNvCxnSpPr/>
          <p:nvPr/>
        </p:nvCxnSpPr>
        <p:spPr>
          <a:xfrm flipV="1">
            <a:off x="5074532" y="2345085"/>
            <a:ext cx="152078" cy="968401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D30546E-AC3F-F713-065E-C7482B1FE611}"/>
              </a:ext>
            </a:extLst>
          </p:cNvPr>
          <p:cNvCxnSpPr>
            <a:cxnSpLocks/>
          </p:cNvCxnSpPr>
          <p:nvPr/>
        </p:nvCxnSpPr>
        <p:spPr>
          <a:xfrm flipV="1">
            <a:off x="5074532" y="2024908"/>
            <a:ext cx="2084234" cy="1288578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7CB76BD-996D-DAF6-BEC6-6DC68338CA0F}"/>
              </a:ext>
            </a:extLst>
          </p:cNvPr>
          <p:cNvCxnSpPr>
            <a:cxnSpLocks/>
          </p:cNvCxnSpPr>
          <p:nvPr/>
        </p:nvCxnSpPr>
        <p:spPr>
          <a:xfrm>
            <a:off x="5280143" y="2345085"/>
            <a:ext cx="2761567" cy="341674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752A397-BEFD-8421-A2E8-A6A85BE8105D}"/>
              </a:ext>
            </a:extLst>
          </p:cNvPr>
          <p:cNvCxnSpPr>
            <a:cxnSpLocks/>
          </p:cNvCxnSpPr>
          <p:nvPr/>
        </p:nvCxnSpPr>
        <p:spPr>
          <a:xfrm>
            <a:off x="7158766" y="2024908"/>
            <a:ext cx="882944" cy="600707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26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4" grpId="0"/>
      <p:bldP spid="34" grpId="1"/>
      <p:bldP spid="35" grpId="0"/>
      <p:bldP spid="35" grpId="1"/>
      <p:bldP spid="36" grpId="0"/>
      <p:bldP spid="36" grpId="1"/>
      <p:bldP spid="40" grpId="0"/>
      <p:bldP spid="40" grpId="1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8BC528-B28D-BB69-B430-812670226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43432"/>
            <a:ext cx="9540073" cy="1320800"/>
          </a:xfrm>
        </p:spPr>
        <p:txBody>
          <a:bodyPr/>
          <a:lstStyle/>
          <a:p>
            <a:r>
              <a:rPr lang="en-GB"/>
              <a:t>From images </a:t>
            </a:r>
            <a:r>
              <a:rPr lang="en-GB" dirty="0"/>
              <a:t>data to BRDF measurements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C62770-4794-6F6C-D43E-052630C64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200" dirty="0"/>
              <a:t>[1] Zheng </a:t>
            </a:r>
            <a:r>
              <a:rPr lang="fr-FR" sz="1200" i="1" dirty="0"/>
              <a:t>et al</a:t>
            </a:r>
            <a:r>
              <a:rPr lang="fr-FR" sz="1200" dirty="0"/>
              <a:t>., Structure </a:t>
            </a:r>
            <a:r>
              <a:rPr lang="fr-FR" sz="1200" dirty="0" err="1"/>
              <a:t>from</a:t>
            </a:r>
            <a:r>
              <a:rPr lang="fr-FR" sz="1200" dirty="0"/>
              <a:t> motion </a:t>
            </a:r>
            <a:r>
              <a:rPr lang="fr-FR" sz="1200" dirty="0" err="1"/>
              <a:t>using</a:t>
            </a:r>
            <a:r>
              <a:rPr lang="fr-FR" sz="1200" dirty="0"/>
              <a:t> structure-</a:t>
            </a:r>
            <a:r>
              <a:rPr lang="fr-FR" sz="1200" dirty="0" err="1"/>
              <a:t>less</a:t>
            </a:r>
            <a:r>
              <a:rPr lang="fr-FR" sz="1200" dirty="0"/>
              <a:t> </a:t>
            </a:r>
            <a:r>
              <a:rPr lang="fr-FR" sz="1200" dirty="0" err="1"/>
              <a:t>resection</a:t>
            </a:r>
            <a:r>
              <a:rPr lang="fr-FR" sz="1200" dirty="0"/>
              <a:t>, 2015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5F0630A-0739-E1A6-CEA6-97BF087A5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D4880DA-75F8-B86E-FD7B-28DB90A7B17D}"/>
              </a:ext>
            </a:extLst>
          </p:cNvPr>
          <p:cNvSpPr/>
          <p:nvPr/>
        </p:nvSpPr>
        <p:spPr>
          <a:xfrm>
            <a:off x="1013233" y="1676402"/>
            <a:ext cx="2835667" cy="18465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Mesh (photogrammetry)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4A540D0-8118-59C1-7E4C-37D0FE214700}"/>
              </a:ext>
            </a:extLst>
          </p:cNvPr>
          <p:cNvSpPr/>
          <p:nvPr/>
        </p:nvSpPr>
        <p:spPr>
          <a:xfrm>
            <a:off x="4153700" y="1676402"/>
            <a:ext cx="2835667" cy="184653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Camera calibration:</a:t>
            </a:r>
          </a:p>
          <a:p>
            <a:pPr marL="285750" indent="-285750" algn="ctr">
              <a:buFontTx/>
              <a:buChar char="-"/>
            </a:pPr>
            <a:r>
              <a:rPr lang="en-US" sz="1600" dirty="0"/>
              <a:t>Intrinsic parameters</a:t>
            </a:r>
          </a:p>
          <a:p>
            <a:pPr marL="285750" indent="-285750" algn="ctr">
              <a:buFontTx/>
              <a:buChar char="-"/>
            </a:pPr>
            <a:r>
              <a:rPr lang="en-US" sz="1600" dirty="0"/>
              <a:t>Camera position [1]</a:t>
            </a:r>
          </a:p>
          <a:p>
            <a:pPr marL="285750" indent="-285750" algn="ctr">
              <a:buFontTx/>
              <a:buChar char="-"/>
            </a:pPr>
            <a:endParaRPr lang="en-US" sz="1600" dirty="0"/>
          </a:p>
          <a:p>
            <a:pPr algn="ctr"/>
            <a:r>
              <a:rPr lang="en-US" sz="1600" i="1" dirty="0"/>
              <a:t>Pinhole camera model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FB1DFE-0980-DBBF-FA22-5DBC55FB473B}"/>
              </a:ext>
            </a:extLst>
          </p:cNvPr>
          <p:cNvSpPr/>
          <p:nvPr/>
        </p:nvSpPr>
        <p:spPr>
          <a:xfrm>
            <a:off x="7294167" y="1676401"/>
            <a:ext cx="2835667" cy="18465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light calibration:</a:t>
            </a:r>
          </a:p>
          <a:p>
            <a:pPr marL="285750" indent="-285750" algn="ctr">
              <a:buFontTx/>
              <a:buChar char="-"/>
            </a:pPr>
            <a:r>
              <a:rPr lang="en-US" sz="1600" dirty="0"/>
              <a:t>Light position</a:t>
            </a:r>
          </a:p>
          <a:p>
            <a:pPr marL="285750" indent="-285750" algn="ctr">
              <a:buFontTx/>
              <a:buChar char="-"/>
            </a:pPr>
            <a:r>
              <a:rPr lang="en-US" sz="1600" dirty="0"/>
              <a:t>Light intensity</a:t>
            </a:r>
          </a:p>
          <a:p>
            <a:pPr marL="285750" indent="-285750" algn="ctr">
              <a:buFontTx/>
              <a:buChar char="-"/>
            </a:pPr>
            <a:endParaRPr lang="en-US" sz="1600" dirty="0"/>
          </a:p>
          <a:p>
            <a:pPr algn="ctr"/>
            <a:r>
              <a:rPr lang="en-US" sz="1600" i="1" dirty="0"/>
              <a:t>Disc source model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B5765A4-CA22-7D53-36A4-73DE2317D208}"/>
              </a:ext>
            </a:extLst>
          </p:cNvPr>
          <p:cNvSpPr/>
          <p:nvPr/>
        </p:nvSpPr>
        <p:spPr>
          <a:xfrm>
            <a:off x="1013233" y="4191000"/>
            <a:ext cx="9204174" cy="575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SVBRDF measurements</a:t>
            </a:r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4632C1A3-2DDC-EFB1-3C0E-CBB06077FE78}"/>
              </a:ext>
            </a:extLst>
          </p:cNvPr>
          <p:cNvSpPr/>
          <p:nvPr/>
        </p:nvSpPr>
        <p:spPr>
          <a:xfrm>
            <a:off x="2235857" y="3700484"/>
            <a:ext cx="390418" cy="3390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62B2B0DD-B883-6EC2-F445-965B45414132}"/>
              </a:ext>
            </a:extLst>
          </p:cNvPr>
          <p:cNvSpPr/>
          <p:nvPr/>
        </p:nvSpPr>
        <p:spPr>
          <a:xfrm>
            <a:off x="5420111" y="3700484"/>
            <a:ext cx="390418" cy="3390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70C103B2-90AB-6558-50B0-8214396EF5DA}"/>
              </a:ext>
            </a:extLst>
          </p:cNvPr>
          <p:cNvSpPr/>
          <p:nvPr/>
        </p:nvSpPr>
        <p:spPr>
          <a:xfrm>
            <a:off x="8516791" y="3700484"/>
            <a:ext cx="390418" cy="3390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1B51E2-4AEC-95BE-1841-9E790848C3EE}"/>
              </a:ext>
            </a:extLst>
          </p:cNvPr>
          <p:cNvSpPr/>
          <p:nvPr/>
        </p:nvSpPr>
        <p:spPr>
          <a:xfrm>
            <a:off x="823522" y="1555933"/>
            <a:ext cx="3077727" cy="25371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340E13-4C78-CE26-114C-F1FF8A18FC70}"/>
              </a:ext>
            </a:extLst>
          </p:cNvPr>
          <p:cNvSpPr/>
          <p:nvPr/>
        </p:nvSpPr>
        <p:spPr>
          <a:xfrm>
            <a:off x="3972565" y="1555933"/>
            <a:ext cx="3029032" cy="25371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47272F-C0C7-EAE5-BC81-135A1B93E8A3}"/>
              </a:ext>
            </a:extLst>
          </p:cNvPr>
          <p:cNvSpPr/>
          <p:nvPr/>
        </p:nvSpPr>
        <p:spPr>
          <a:xfrm>
            <a:off x="7139753" y="1613856"/>
            <a:ext cx="3144494" cy="25371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75C062-EAF1-107B-FF73-BEA5E2275633}"/>
              </a:ext>
            </a:extLst>
          </p:cNvPr>
          <p:cNvSpPr/>
          <p:nvPr/>
        </p:nvSpPr>
        <p:spPr>
          <a:xfrm>
            <a:off x="966800" y="4124699"/>
            <a:ext cx="9367701" cy="67324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F325953-4E77-61F8-E219-9F04A4C27AB0}"/>
              </a:ext>
            </a:extLst>
          </p:cNvPr>
          <p:cNvSpPr txBox="1"/>
          <p:nvPr/>
        </p:nvSpPr>
        <p:spPr>
          <a:xfrm>
            <a:off x="1999229" y="5301563"/>
            <a:ext cx="7622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Our main contribution: modelization of the light source as a disc</a:t>
            </a:r>
          </a:p>
        </p:txBody>
      </p:sp>
    </p:spTree>
    <p:extLst>
      <p:ext uri="{BB962C8B-B14F-4D97-AF65-F5344CB8AC3E}">
        <p14:creationId xmlns:p14="http://schemas.microsoft.com/office/powerpoint/2010/main" val="427382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5" grpId="2" animBg="1"/>
      <p:bldP spid="15" grpId="3" animBg="1"/>
      <p:bldP spid="16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7C18F5-BE65-EA85-0A06-D8290648F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43432"/>
            <a:ext cx="9863951" cy="1320800"/>
          </a:xfrm>
        </p:spPr>
        <p:txBody>
          <a:bodyPr/>
          <a:lstStyle/>
          <a:p>
            <a:r>
              <a:rPr lang="en-GB"/>
              <a:t>From BRDF measurements to BRDF model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12EC0F-45F4-DCDE-103A-C328CF51B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84C043-3964-8D6B-59AE-6CE7B64B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9" name="Image 8" descr="Une image contenant texte, capture d’écran, Police, Rectangle&#10;&#10;Description générée automatiquement">
            <a:extLst>
              <a:ext uri="{FF2B5EF4-FFF2-40B4-BE49-F238E27FC236}">
                <a16:creationId xmlns:a16="http://schemas.microsoft.com/office/drawing/2014/main" id="{FEA96638-9E7F-D931-DE7E-F4B3AD364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24" y="1586697"/>
            <a:ext cx="9780998" cy="11571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1819" y="1923213"/>
            <a:ext cx="1959429" cy="68128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01227" y="1817604"/>
            <a:ext cx="1959429" cy="7460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60656" y="1819316"/>
            <a:ext cx="1959429" cy="7460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93959" y="1861242"/>
            <a:ext cx="1959429" cy="7460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653388" y="1861242"/>
            <a:ext cx="2031639" cy="7460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1156" y="1087304"/>
            <a:ext cx="7924650" cy="82437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57239" y="2616036"/>
            <a:ext cx="6438567" cy="7460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E1D122-9009-4905-B9CF-D5E2C7D7F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8379" y="2900219"/>
            <a:ext cx="8596668" cy="3141143"/>
          </a:xfrm>
        </p:spPr>
        <p:txBody>
          <a:bodyPr>
            <a:normAutofit/>
          </a:bodyPr>
          <a:lstStyle/>
          <a:p>
            <a:r>
              <a:rPr lang="en-US" dirty="0"/>
              <a:t>Numerical optimization with a microfacet model: </a:t>
            </a:r>
          </a:p>
          <a:p>
            <a:pPr lvl="1"/>
            <a:r>
              <a:rPr lang="en-US" dirty="0" err="1"/>
              <a:t>Lambertian</a:t>
            </a:r>
            <a:r>
              <a:rPr lang="en-US" dirty="0"/>
              <a:t> (3 parameters)</a:t>
            </a:r>
          </a:p>
          <a:p>
            <a:pPr lvl="1"/>
            <a:r>
              <a:rPr lang="en-US" dirty="0"/>
              <a:t> GGX distribution (1 parameter)</a:t>
            </a:r>
          </a:p>
          <a:p>
            <a:pPr lvl="1"/>
            <a:r>
              <a:rPr lang="en-US" dirty="0"/>
              <a:t>Fresnel term (3 parameters = IOR)</a:t>
            </a:r>
          </a:p>
          <a:p>
            <a:endParaRPr lang="en-US" dirty="0"/>
          </a:p>
          <a:p>
            <a:r>
              <a:rPr lang="en-US" dirty="0"/>
              <a:t>Optimizing the </a:t>
            </a:r>
            <a:r>
              <a:rPr lang="en-US" dirty="0" err="1"/>
              <a:t>normals</a:t>
            </a:r>
            <a:r>
              <a:rPr lang="en-US" dirty="0"/>
              <a:t> of the surface</a:t>
            </a:r>
          </a:p>
          <a:p>
            <a:pPr lvl="1"/>
            <a:r>
              <a:rPr lang="en-US" dirty="0"/>
              <a:t>Minimization between synthetic images and acquired photographs</a:t>
            </a:r>
          </a:p>
          <a:p>
            <a:endParaRPr lang="en-US" dirty="0"/>
          </a:p>
        </p:txBody>
      </p:sp>
      <p:sp>
        <p:nvSpPr>
          <p:cNvPr id="28" name="Flèche en arc 27"/>
          <p:cNvSpPr/>
          <p:nvPr/>
        </p:nvSpPr>
        <p:spPr>
          <a:xfrm rot="16200000">
            <a:off x="3006183" y="3113812"/>
            <a:ext cx="2184400" cy="1900381"/>
          </a:xfrm>
          <a:prstGeom prst="circularArrow">
            <a:avLst>
              <a:gd name="adj1" fmla="val 0"/>
              <a:gd name="adj2" fmla="val 438252"/>
              <a:gd name="adj3" fmla="val 21279608"/>
              <a:gd name="adj4" fmla="val 10843227"/>
              <a:gd name="adj5" fmla="val 65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012734" y="3676599"/>
            <a:ext cx="1297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Iterative</a:t>
            </a:r>
            <a:endParaRPr lang="fr-FR" dirty="0"/>
          </a:p>
          <a:p>
            <a:pPr algn="ctr"/>
            <a:r>
              <a:rPr lang="fr-FR" dirty="0" err="1"/>
              <a:t>process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842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28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C85323CC-FD24-8A22-B4A7-55D2461D2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1990337" y="3779734"/>
            <a:ext cx="7543731" cy="24998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9FE6ED8-E3B3-1C84-6A03-F8F54E3A9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Evaluation of the set-up in laboratory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37433F-F38A-A0FB-3333-FBE20C957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D90594-E91F-C541-4362-3A65D01DF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85323CC-FD24-8A22-B4A7-55D2461D2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39"/>
          <a:stretch/>
        </p:blipFill>
        <p:spPr>
          <a:xfrm>
            <a:off x="1990337" y="1233962"/>
            <a:ext cx="7543731" cy="249789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990337" y="903390"/>
            <a:ext cx="25294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Real </a:t>
            </a:r>
            <a:r>
              <a:rPr lang="fr-FR" sz="1600" i="1" dirty="0" err="1"/>
              <a:t>pictures</a:t>
            </a:r>
            <a:endParaRPr lang="fr-FR" sz="1600" i="1" dirty="0"/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519749" y="903389"/>
            <a:ext cx="24551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/>
              <a:t>Rendered</a:t>
            </a:r>
            <a:r>
              <a:rPr lang="fr-FR" sz="1600" i="1" dirty="0"/>
              <a:t> images</a:t>
            </a:r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026908" y="903388"/>
            <a:ext cx="24551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/>
              <a:t>Other</a:t>
            </a:r>
            <a:r>
              <a:rPr lang="fr-FR" sz="1600" i="1" dirty="0"/>
              <a:t> </a:t>
            </a:r>
            <a:r>
              <a:rPr lang="fr-FR" sz="1600" i="1" dirty="0" err="1"/>
              <a:t>rendered</a:t>
            </a:r>
            <a:r>
              <a:rPr lang="fr-FR" sz="1600" i="1" dirty="0"/>
              <a:t> images</a:t>
            </a:r>
          </a:p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135" y="1262266"/>
            <a:ext cx="2468792" cy="246359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614" y="1265922"/>
            <a:ext cx="2463800" cy="24638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390" y="3791910"/>
            <a:ext cx="2438988" cy="241610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8820" y="3790350"/>
            <a:ext cx="2450894" cy="24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3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in situ (Hotel Saint Maurice)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302" y="1269405"/>
            <a:ext cx="3949700" cy="26310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268" y="1269405"/>
            <a:ext cx="3949700" cy="263103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268" y="3996503"/>
            <a:ext cx="3949700" cy="263103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302" y="3996503"/>
            <a:ext cx="3949699" cy="263103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915412" y="867518"/>
            <a:ext cx="25294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Real </a:t>
            </a:r>
            <a:r>
              <a:rPr lang="fr-FR" sz="1600" i="1" dirty="0" err="1"/>
              <a:t>pictures</a:t>
            </a:r>
            <a:endParaRPr lang="fr-FR" sz="1600" i="1" dirty="0"/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071553" y="865559"/>
            <a:ext cx="24551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/>
              <a:t>Rendered</a:t>
            </a:r>
            <a:r>
              <a:rPr lang="fr-FR" sz="1600" i="1" dirty="0"/>
              <a:t> images</a:t>
            </a:r>
          </a:p>
          <a:p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7"/>
          <a:srcRect l="315" r="-1"/>
          <a:stretch/>
        </p:blipFill>
        <p:spPr>
          <a:xfrm>
            <a:off x="1205268" y="1269405"/>
            <a:ext cx="3949699" cy="263103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/>
          <a:srcRect r="481"/>
          <a:stretch/>
        </p:blipFill>
        <p:spPr>
          <a:xfrm>
            <a:off x="5324301" y="1269405"/>
            <a:ext cx="3949700" cy="263103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9"/>
          <a:srcRect t="3398" r="3523" b="3540"/>
          <a:stretch/>
        </p:blipFill>
        <p:spPr>
          <a:xfrm>
            <a:off x="1205267" y="3996503"/>
            <a:ext cx="3949700" cy="263103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0"/>
          <a:srcRect r="3204"/>
          <a:stretch/>
        </p:blipFill>
        <p:spPr>
          <a:xfrm>
            <a:off x="5324300" y="3996503"/>
            <a:ext cx="3949701" cy="26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0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6455DB-748E-D3AD-4B94-E933CF277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60E88E-C2F7-C624-F641-6D90043E7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specular peak enhancements </a:t>
            </a:r>
          </a:p>
          <a:p>
            <a:pPr lvl="1"/>
            <a:r>
              <a:rPr lang="en-US" sz="2200" dirty="0"/>
              <a:t>Improving the capture</a:t>
            </a:r>
          </a:p>
          <a:p>
            <a:pPr lvl="1"/>
            <a:r>
              <a:rPr lang="en-US" sz="2200" dirty="0"/>
              <a:t>Improve metric for numerical fitting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GB" sz="2400" dirty="0"/>
              <a:t>Comparisons against measurements from NMI</a:t>
            </a:r>
            <a:endParaRPr lang="en-US" sz="24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98F870-DECE-1399-FA14-8EFE4418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7E71D9-783A-64FF-FAB3-802AF2BE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6F5C-6C99-417F-97C4-AAEDA680CB82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003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Rouge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 for Studying Reuse in 19th Century Cairo" id="{59280F64-78F1-4D47-886C-787442539196}" vid="{2CA35350-DB69-C943-BEF0-FA0DB5EB601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mon modele</Template>
  <TotalTime>6719</TotalTime>
  <Words>1794</Words>
  <Application>Microsoft Office PowerPoint</Application>
  <PresentationFormat>Grand écran</PresentationFormat>
  <Paragraphs>233</Paragraphs>
  <Slides>16</Slides>
  <Notes>12</Notes>
  <HiddenSlides>6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Trebuchet MS</vt:lpstr>
      <vt:lpstr>Wingdings 3</vt:lpstr>
      <vt:lpstr>Facette</vt:lpstr>
      <vt:lpstr>In-situ and highly portable SVBRDF acquisition method</vt:lpstr>
      <vt:lpstr>Context: capturing the real-world in situ</vt:lpstr>
      <vt:lpstr>The light/view angular distribution problem</vt:lpstr>
      <vt:lpstr>A new approach</vt:lpstr>
      <vt:lpstr>From images data to BRDF measurements</vt:lpstr>
      <vt:lpstr>From BRDF measurements to BRDF model</vt:lpstr>
      <vt:lpstr>Evaluation of the set-up in laboratory</vt:lpstr>
      <vt:lpstr>Results in situ (Hotel Saint Maurice)</vt:lpstr>
      <vt:lpstr>Future work</vt:lpstr>
      <vt:lpstr>Thanks for your attention</vt:lpstr>
      <vt:lpstr>Results in situ (Hotel Saint Maurice)</vt:lpstr>
      <vt:lpstr>Before/After normal optimization</vt:lpstr>
      <vt:lpstr>Fast calibration of the light position</vt:lpstr>
      <vt:lpstr>Disc source over point source model</vt:lpstr>
      <vt:lpstr>Disc source over point source model</vt:lpstr>
      <vt:lpstr>From image data to BRDF measurements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Pearson correlation-based method on hyperspectral images for the study of similarity of pigments and dyes </dc:title>
  <dc:creator>Corentin Cou</dc:creator>
  <cp:lastModifiedBy>Corentin Cou</cp:lastModifiedBy>
  <cp:revision>162</cp:revision>
  <dcterms:created xsi:type="dcterms:W3CDTF">2023-04-19T09:57:43Z</dcterms:created>
  <dcterms:modified xsi:type="dcterms:W3CDTF">2023-11-07T14:17:44Z</dcterms:modified>
</cp:coreProperties>
</file>